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9" r:id="rId2"/>
    <p:sldId id="266" r:id="rId3"/>
    <p:sldId id="282" r:id="rId4"/>
    <p:sldId id="281" r:id="rId5"/>
    <p:sldId id="261" r:id="rId6"/>
    <p:sldId id="277" r:id="rId7"/>
    <p:sldId id="273" r:id="rId8"/>
    <p:sldId id="274" r:id="rId9"/>
    <p:sldId id="267" r:id="rId10"/>
    <p:sldId id="256" r:id="rId11"/>
    <p:sldId id="268" r:id="rId12"/>
    <p:sldId id="260" r:id="rId13"/>
    <p:sldId id="270" r:id="rId14"/>
    <p:sldId id="271"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19" clrIdx="0"/>
  <p:cmAuthor id="1" name="tseizan" initials="t" lastIdx="18" clrIdx="1">
    <p:extLst>
      <p:ext uri="{19B8F6BF-5375-455C-9EA6-DF929625EA0E}">
        <p15:presenceInfo xmlns:p15="http://schemas.microsoft.com/office/powerpoint/2012/main" userId="tseizan" providerId="None"/>
      </p:ext>
    </p:extLst>
  </p:cmAuthor>
  <p:cmAuthor id="2" name="seizan tanabe" initials="st" lastIdx="62" clrIdx="2">
    <p:extLst>
      <p:ext uri="{19B8F6BF-5375-455C-9EA6-DF929625EA0E}">
        <p15:presenceInfo xmlns:p15="http://schemas.microsoft.com/office/powerpoint/2012/main" userId="7c8fd3363145274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6582" autoAdjust="0"/>
  </p:normalViewPr>
  <p:slideViewPr>
    <p:cSldViewPr snapToGrid="0">
      <p:cViewPr varScale="1">
        <p:scale>
          <a:sx n="70" d="100"/>
          <a:sy n="70" d="100"/>
        </p:scale>
        <p:origin x="1386" y="66"/>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157"/>
          </a:xfrm>
          <a:prstGeom prst="rect">
            <a:avLst/>
          </a:prstGeom>
        </p:spPr>
        <p:txBody>
          <a:bodyPr vert="horz" lIns="91120" tIns="45560" rIns="91120" bIns="4556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157"/>
          </a:xfrm>
          <a:prstGeom prst="rect">
            <a:avLst/>
          </a:prstGeom>
        </p:spPr>
        <p:txBody>
          <a:bodyPr vert="horz" lIns="91120" tIns="45560" rIns="91120" bIns="45560" rtlCol="0"/>
          <a:lstStyle>
            <a:lvl1pPr algn="r">
              <a:defRPr sz="1200"/>
            </a:lvl1pPr>
          </a:lstStyle>
          <a:p>
            <a:fld id="{E82C8874-07CE-4BFA-BB59-1F9D5DBBD08A}" type="datetimeFigureOut">
              <a:rPr kumimoji="1" lang="ja-JP" altLang="en-US" smtClean="0"/>
              <a:pPr/>
              <a:t>2015/4/6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120" tIns="45560" rIns="91120" bIns="45560" rtlCol="0" anchor="ctr"/>
          <a:lstStyle/>
          <a:p>
            <a:endParaRPr lang="ja-JP" altLang="en-US"/>
          </a:p>
        </p:txBody>
      </p:sp>
      <p:sp>
        <p:nvSpPr>
          <p:cNvPr id="5" name="ノート プレースホルダー 4"/>
          <p:cNvSpPr>
            <a:spLocks noGrp="1"/>
          </p:cNvSpPr>
          <p:nvPr>
            <p:ph type="body" sz="quarter" idx="3"/>
          </p:nvPr>
        </p:nvSpPr>
        <p:spPr>
          <a:xfrm>
            <a:off x="680720" y="4783257"/>
            <a:ext cx="5445760" cy="3913862"/>
          </a:xfrm>
          <a:prstGeom prst="rect">
            <a:avLst/>
          </a:prstGeom>
        </p:spPr>
        <p:txBody>
          <a:bodyPr vert="horz" lIns="91120" tIns="45560" rIns="91120" bIns="4556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182"/>
            <a:ext cx="2949787" cy="498157"/>
          </a:xfrm>
          <a:prstGeom prst="rect">
            <a:avLst/>
          </a:prstGeom>
        </p:spPr>
        <p:txBody>
          <a:bodyPr vert="horz" lIns="91120" tIns="45560" rIns="91120" bIns="4556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1182"/>
            <a:ext cx="2949787" cy="498157"/>
          </a:xfrm>
          <a:prstGeom prst="rect">
            <a:avLst/>
          </a:prstGeom>
        </p:spPr>
        <p:txBody>
          <a:bodyPr vert="horz" lIns="91120" tIns="45560" rIns="91120" bIns="45560" rtlCol="0" anchor="b"/>
          <a:lstStyle>
            <a:lvl1pPr algn="r">
              <a:defRPr sz="1200"/>
            </a:lvl1pPr>
          </a:lstStyle>
          <a:p>
            <a:fld id="{302197B6-4900-4442-AB4B-2A3336B5E66A}" type="slidenum">
              <a:rPr kumimoji="1" lang="ja-JP" altLang="en-US" smtClean="0"/>
              <a:pPr/>
              <a:t>‹#›</a:t>
            </a:fld>
            <a:endParaRPr kumimoji="1" lang="ja-JP" altLang="en-US"/>
          </a:p>
        </p:txBody>
      </p:sp>
    </p:spTree>
    <p:extLst>
      <p:ext uri="{BB962C8B-B14F-4D97-AF65-F5344CB8AC3E}">
        <p14:creationId xmlns:p14="http://schemas.microsoft.com/office/powerpoint/2010/main" val="1085885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2197B6-4900-4442-AB4B-2A3336B5E66A}" type="slidenum">
              <a:rPr kumimoji="1" lang="ja-JP" altLang="en-US" smtClean="0"/>
              <a:pPr/>
              <a:t>5</a:t>
            </a:fld>
            <a:endParaRPr kumimoji="1" lang="ja-JP" altLang="en-US"/>
          </a:p>
        </p:txBody>
      </p:sp>
    </p:spTree>
    <p:extLst>
      <p:ext uri="{BB962C8B-B14F-4D97-AF65-F5344CB8AC3E}">
        <p14:creationId xmlns:p14="http://schemas.microsoft.com/office/powerpoint/2010/main" val="1939612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対象をどこにするか、明確にすること</a:t>
            </a:r>
            <a:endParaRPr kumimoji="1" lang="ja-JP" altLang="en-US" dirty="0"/>
          </a:p>
        </p:txBody>
      </p:sp>
      <p:sp>
        <p:nvSpPr>
          <p:cNvPr id="4" name="スライド番号プレースホルダー 3"/>
          <p:cNvSpPr>
            <a:spLocks noGrp="1"/>
          </p:cNvSpPr>
          <p:nvPr>
            <p:ph type="sldNum" sz="quarter" idx="10"/>
          </p:nvPr>
        </p:nvSpPr>
        <p:spPr/>
        <p:txBody>
          <a:bodyPr/>
          <a:lstStyle/>
          <a:p>
            <a:fld id="{302197B6-4900-4442-AB4B-2A3336B5E66A}" type="slidenum">
              <a:rPr kumimoji="1" lang="ja-JP" altLang="en-US" smtClean="0"/>
              <a:pPr/>
              <a:t>6</a:t>
            </a:fld>
            <a:endParaRPr kumimoji="1" lang="ja-JP" altLang="en-US"/>
          </a:p>
        </p:txBody>
      </p:sp>
    </p:spTree>
    <p:extLst>
      <p:ext uri="{BB962C8B-B14F-4D97-AF65-F5344CB8AC3E}">
        <p14:creationId xmlns:p14="http://schemas.microsoft.com/office/powerpoint/2010/main" val="2515917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C1F449D-724D-4BB3-B7D9-B2569D9799F8}" type="datetimeFigureOut">
              <a:rPr kumimoji="1" lang="ja-JP" altLang="en-US" smtClean="0"/>
              <a:pPr/>
              <a:t>2015/4/6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978602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C1F449D-724D-4BB3-B7D9-B2569D9799F8}" type="datetimeFigureOut">
              <a:rPr kumimoji="1" lang="ja-JP" altLang="en-US" smtClean="0"/>
              <a:pPr/>
              <a:t>2015/4/6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442900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C1F449D-724D-4BB3-B7D9-B2569D9799F8}" type="datetimeFigureOut">
              <a:rPr kumimoji="1" lang="ja-JP" altLang="en-US" smtClean="0"/>
              <a:pPr/>
              <a:t>2015/4/6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537139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C1F449D-724D-4BB3-B7D9-B2569D9799F8}" type="datetimeFigureOut">
              <a:rPr kumimoji="1" lang="ja-JP" altLang="en-US" smtClean="0"/>
              <a:pPr/>
              <a:t>2015/4/6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4098314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C1F449D-724D-4BB3-B7D9-B2569D9799F8}" type="datetimeFigureOut">
              <a:rPr kumimoji="1" lang="ja-JP" altLang="en-US" smtClean="0"/>
              <a:pPr/>
              <a:t>2015/4/6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2034302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C1F449D-724D-4BB3-B7D9-B2569D9799F8}" type="datetimeFigureOut">
              <a:rPr kumimoji="1" lang="ja-JP" altLang="en-US" smtClean="0"/>
              <a:pPr/>
              <a:t>2015/4/6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154932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C1F449D-724D-4BB3-B7D9-B2569D9799F8}" type="datetimeFigureOut">
              <a:rPr kumimoji="1" lang="ja-JP" altLang="en-US" smtClean="0"/>
              <a:pPr/>
              <a:t>2015/4/6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4075239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C1F449D-724D-4BB3-B7D9-B2569D9799F8}" type="datetimeFigureOut">
              <a:rPr kumimoji="1" lang="ja-JP" altLang="en-US" smtClean="0"/>
              <a:pPr/>
              <a:t>2015/4/6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378184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F449D-724D-4BB3-B7D9-B2569D9799F8}" type="datetimeFigureOut">
              <a:rPr kumimoji="1" lang="ja-JP" altLang="en-US" smtClean="0"/>
              <a:pPr/>
              <a:t>2015/4/6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141229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C1F449D-724D-4BB3-B7D9-B2569D9799F8}" type="datetimeFigureOut">
              <a:rPr kumimoji="1" lang="ja-JP" altLang="en-US" smtClean="0"/>
              <a:pPr/>
              <a:t>2015/4/6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4208608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C1F449D-724D-4BB3-B7D9-B2569D9799F8}" type="datetimeFigureOut">
              <a:rPr kumimoji="1" lang="ja-JP" altLang="en-US" smtClean="0"/>
              <a:pPr/>
              <a:t>2015/4/6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392645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F449D-724D-4BB3-B7D9-B2569D9799F8}" type="datetimeFigureOut">
              <a:rPr kumimoji="1" lang="ja-JP" altLang="en-US" smtClean="0"/>
              <a:pPr/>
              <a:t>2015/4/6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8FE9D-839A-4545-8999-C40818125EC5}" type="slidenum">
              <a:rPr kumimoji="1" lang="ja-JP" altLang="en-US" smtClean="0"/>
              <a:pPr/>
              <a:t>‹#›</a:t>
            </a:fld>
            <a:endParaRPr kumimoji="1" lang="ja-JP" altLang="en-US"/>
          </a:p>
        </p:txBody>
      </p:sp>
    </p:spTree>
    <p:extLst>
      <p:ext uri="{BB962C8B-B14F-4D97-AF65-F5344CB8AC3E}">
        <p14:creationId xmlns:p14="http://schemas.microsoft.com/office/powerpoint/2010/main" val="2599946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053548" y="1656752"/>
            <a:ext cx="7225748" cy="3170099"/>
          </a:xfrm>
          <a:prstGeom prst="rect">
            <a:avLst/>
          </a:prstGeom>
          <a:noFill/>
        </p:spPr>
        <p:txBody>
          <a:bodyPr wrap="square" rtlCol="0">
            <a:spAutoFit/>
          </a:bodyPr>
          <a:lstStyle/>
          <a:p>
            <a:pPr algn="ctr"/>
            <a:endParaRPr lang="en-US" altLang="ja-JP" sz="2000" dirty="0"/>
          </a:p>
          <a:p>
            <a:pPr algn="ctr"/>
            <a:r>
              <a:rPr lang="ja-JP" altLang="en-US" sz="2000" dirty="0" smtClean="0"/>
              <a:t>「新しい救急救命処置の標準的な事後検証の方法」</a:t>
            </a:r>
            <a:endParaRPr lang="en-US" altLang="ja-JP" sz="2000" dirty="0" smtClean="0"/>
          </a:p>
          <a:p>
            <a:pPr algn="ctr"/>
            <a:endParaRPr lang="en-US" altLang="ja-JP" sz="2000" dirty="0"/>
          </a:p>
          <a:p>
            <a:pPr algn="ctr"/>
            <a:endParaRPr lang="en-US" altLang="ja-JP" sz="2000" dirty="0" smtClean="0"/>
          </a:p>
          <a:p>
            <a:endParaRPr lang="en-US" altLang="ja-JP" sz="2000" dirty="0"/>
          </a:p>
          <a:p>
            <a:r>
              <a:rPr lang="ja-JP" altLang="en-US" sz="2000" dirty="0" smtClean="0"/>
              <a:t>１．</a:t>
            </a:r>
            <a:r>
              <a:rPr lang="ja-JP" altLang="ja-JP" sz="2000" dirty="0"/>
              <a:t>心肺機能停止前の重度傷病者に対する静脈路確保及び輸</a:t>
            </a:r>
            <a:r>
              <a:rPr lang="ja-JP" altLang="ja-JP" sz="2000" dirty="0" smtClean="0"/>
              <a:t>液</a:t>
            </a:r>
            <a:endParaRPr lang="en-US" altLang="ja-JP" sz="2000" dirty="0" smtClean="0"/>
          </a:p>
          <a:p>
            <a:endParaRPr lang="en-US" altLang="ja-JP" sz="2000" dirty="0" smtClean="0"/>
          </a:p>
          <a:p>
            <a:r>
              <a:rPr lang="ja-JP" altLang="en-US" sz="2000" dirty="0"/>
              <a:t>２</a:t>
            </a:r>
            <a:r>
              <a:rPr lang="ja-JP" altLang="en-US" sz="2000" dirty="0" smtClean="0"/>
              <a:t>．血糖測定</a:t>
            </a:r>
            <a:endParaRPr lang="en-US" altLang="ja-JP" sz="2000" dirty="0" smtClean="0"/>
          </a:p>
          <a:p>
            <a:endParaRPr lang="en-US" altLang="ja-JP" sz="2000" dirty="0" smtClean="0"/>
          </a:p>
          <a:p>
            <a:r>
              <a:rPr lang="ja-JP" altLang="en-US" sz="2000" dirty="0"/>
              <a:t>３</a:t>
            </a:r>
            <a:r>
              <a:rPr lang="ja-JP" altLang="en-US" sz="2000" dirty="0" smtClean="0"/>
              <a:t>．</a:t>
            </a:r>
            <a:r>
              <a:rPr lang="ja-JP" altLang="ja-JP" sz="2000" dirty="0"/>
              <a:t>低血糖発作症例へのブドウ糖溶液の投与</a:t>
            </a:r>
          </a:p>
        </p:txBody>
      </p:sp>
      <p:sp>
        <p:nvSpPr>
          <p:cNvPr id="3" name="テキスト ボックス 2"/>
          <p:cNvSpPr txBox="1">
            <a:spLocks noChangeArrowheads="1"/>
          </p:cNvSpPr>
          <p:nvPr/>
        </p:nvSpPr>
        <p:spPr bwMode="auto">
          <a:xfrm>
            <a:off x="6697088" y="124088"/>
            <a:ext cx="2247900" cy="517525"/>
          </a:xfrm>
          <a:prstGeom prst="rect">
            <a:avLst/>
          </a:prstGeom>
          <a:solidFill>
            <a:srgbClr val="FFFFFF"/>
          </a:solidFill>
          <a:ln w="9525">
            <a:solidFill>
              <a:srgbClr val="000000"/>
            </a:solidFill>
            <a:prstDash val="dash"/>
            <a:miter lim="800000"/>
            <a:headEnd/>
            <a:tailEnd/>
          </a:ln>
        </p:spPr>
        <p:txBody>
          <a:bodyPr rot="0" vert="horz" wrap="square" lIns="91440" tIns="45720" rIns="91440" bIns="45720" anchor="t" anchorCtr="0">
            <a:noAutofit/>
          </a:bodyPr>
          <a:lstStyle/>
          <a:p>
            <a:pPr algn="ctr">
              <a:lnSpc>
                <a:spcPts val="1200"/>
              </a:lnSpc>
              <a:spcAft>
                <a:spcPts val="0"/>
              </a:spcAft>
            </a:pPr>
            <a:r>
              <a:rPr lang="ja-JP" sz="800" kern="100" dirty="0">
                <a:effectLst/>
                <a:latin typeface="Century" panose="02040604050505020304" pitchFamily="18" charset="0"/>
                <a:ea typeface="ＭＳ ゴシック" panose="020B0609070205080204" pitchFamily="49" charset="-128"/>
                <a:cs typeface="Times New Roman" panose="02020603050405020304" pitchFamily="18" charset="0"/>
              </a:rPr>
              <a:t>平成</a:t>
            </a:r>
            <a:r>
              <a:rPr lang="en-US" sz="800" kern="100" dirty="0">
                <a:effectLst/>
                <a:latin typeface="Century" panose="02040604050505020304" pitchFamily="18" charset="0"/>
                <a:ea typeface="ＭＳ ゴシック" panose="020B0609070205080204" pitchFamily="49" charset="-128"/>
                <a:cs typeface="Times New Roman" panose="02020603050405020304" pitchFamily="18" charset="0"/>
              </a:rPr>
              <a:t>26</a:t>
            </a:r>
            <a:r>
              <a:rPr lang="ja-JP" sz="800" kern="100" dirty="0">
                <a:effectLst/>
                <a:latin typeface="Century" panose="02040604050505020304" pitchFamily="18" charset="0"/>
                <a:ea typeface="ＭＳ ゴシック" panose="020B0609070205080204" pitchFamily="49" charset="-128"/>
                <a:cs typeface="Times New Roman" panose="02020603050405020304" pitchFamily="18" charset="0"/>
              </a:rPr>
              <a:t>年度厚生労働科学研究費補助金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sz="800" kern="100" dirty="0">
                <a:effectLst/>
                <a:latin typeface="Century" panose="02040604050505020304" pitchFamily="18" charset="0"/>
                <a:ea typeface="ＭＳ ゴシック" panose="020B0609070205080204" pitchFamily="49" charset="-128"/>
                <a:cs typeface="Times New Roman" panose="02020603050405020304" pitchFamily="18" charset="0"/>
              </a:rPr>
              <a:t>「救急救命士の処置範囲に係る研究」研究班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sz="800" kern="100" dirty="0">
                <a:effectLst/>
                <a:latin typeface="Century" panose="02040604050505020304" pitchFamily="18" charset="0"/>
                <a:ea typeface="ＭＳ ゴシック" panose="020B0609070205080204" pitchFamily="49" charset="-128"/>
                <a:cs typeface="Times New Roman" panose="02020603050405020304" pitchFamily="18" charset="0"/>
              </a:rPr>
              <a:t>主任研究者　野口　</a:t>
            </a:r>
            <a:r>
              <a:rPr lang="ja-JP" sz="8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80074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15495" y="445787"/>
            <a:ext cx="7879556" cy="646331"/>
          </a:xfrm>
          <a:prstGeom prst="rect">
            <a:avLst/>
          </a:prstGeom>
          <a:solidFill>
            <a:schemeClr val="bg1">
              <a:lumMod val="85000"/>
            </a:schemeClr>
          </a:solidFill>
          <a:ln>
            <a:noFill/>
            <a:prstDash val="lgDash"/>
          </a:ln>
        </p:spPr>
        <p:txBody>
          <a:bodyPr wrap="square" rtlCol="0">
            <a:spAutoFit/>
          </a:bodyPr>
          <a:lstStyle>
            <a:defPPr>
              <a:defRPr lang="ja-JP"/>
            </a:defPPr>
            <a:lvl1pPr algn="ctr">
              <a:defRPr>
                <a:latin typeface="+mn-ea"/>
              </a:defRPr>
            </a:lvl1pPr>
          </a:lstStyle>
          <a:p>
            <a:r>
              <a:rPr lang="ja-JP" altLang="en-US" dirty="0"/>
              <a:t>項目の定義</a:t>
            </a:r>
            <a:endParaRPr lang="en-US" altLang="ja-JP" dirty="0"/>
          </a:p>
          <a:p>
            <a:r>
              <a:rPr lang="ja-JP" altLang="en-US" dirty="0"/>
              <a:t>（血糖測定の全体検証）</a:t>
            </a:r>
            <a:endParaRPr lang="en-US" altLang="ja-JP" dirty="0"/>
          </a:p>
        </p:txBody>
      </p:sp>
      <p:sp>
        <p:nvSpPr>
          <p:cNvPr id="6" name="テキスト ボックス 5"/>
          <p:cNvSpPr txBox="1"/>
          <p:nvPr/>
        </p:nvSpPr>
        <p:spPr>
          <a:xfrm>
            <a:off x="323385" y="1485181"/>
            <a:ext cx="8463776" cy="3539430"/>
          </a:xfrm>
          <a:prstGeom prst="rect">
            <a:avLst/>
          </a:prstGeom>
          <a:noFill/>
          <a:ln>
            <a:noFill/>
          </a:ln>
        </p:spPr>
        <p:txBody>
          <a:bodyPr wrap="square" rtlCol="0">
            <a:spAutoFit/>
          </a:bodyPr>
          <a:lstStyle/>
          <a:p>
            <a:r>
              <a:rPr lang="en-US" altLang="ja-JP" sz="1600" dirty="0">
                <a:latin typeface="+mn-ea"/>
              </a:rPr>
              <a:t>A</a:t>
            </a:r>
            <a:r>
              <a:rPr lang="ja-JP" altLang="en-US" sz="1600" dirty="0">
                <a:latin typeface="+mn-ea"/>
              </a:rPr>
              <a:t>：期間中に</a:t>
            </a:r>
            <a:r>
              <a:rPr lang="ja-JP" altLang="en-US" sz="1600" dirty="0" smtClean="0">
                <a:latin typeface="+mn-ea"/>
              </a:rPr>
              <a:t>、救急隊</a:t>
            </a:r>
            <a:r>
              <a:rPr lang="ja-JP" altLang="en-US" sz="1600" dirty="0">
                <a:latin typeface="+mn-ea"/>
              </a:rPr>
              <a:t>が取り扱った全搬送</a:t>
            </a:r>
            <a:r>
              <a:rPr lang="ja-JP" altLang="en-US" sz="1600" dirty="0" smtClean="0">
                <a:latin typeface="+mn-ea"/>
              </a:rPr>
              <a:t>人数、もしく</a:t>
            </a:r>
            <a:r>
              <a:rPr lang="ja-JP" altLang="en-US" sz="1600" dirty="0">
                <a:latin typeface="+mn-ea"/>
              </a:rPr>
              <a:t>は、血糖測定可能な救急隊が取り扱った全事例</a:t>
            </a:r>
            <a:endParaRPr lang="en-US" altLang="ja-JP" sz="1600" dirty="0" smtClean="0">
              <a:latin typeface="+mn-ea"/>
            </a:endParaRPr>
          </a:p>
          <a:p>
            <a:r>
              <a:rPr lang="ja-JP" altLang="en-US" sz="1600" dirty="0">
                <a:latin typeface="+mn-ea"/>
              </a:rPr>
              <a:t>　</a:t>
            </a:r>
            <a:endParaRPr lang="en-US" altLang="ja-JP" sz="1600" dirty="0" smtClean="0">
              <a:latin typeface="+mn-ea"/>
            </a:endParaRPr>
          </a:p>
          <a:p>
            <a:r>
              <a:rPr lang="en-US" altLang="ja-JP" sz="1600" dirty="0" smtClean="0">
                <a:latin typeface="+mn-ea"/>
              </a:rPr>
              <a:t>B</a:t>
            </a:r>
            <a:r>
              <a:rPr lang="ja-JP" altLang="en-US" sz="1600" dirty="0" smtClean="0">
                <a:latin typeface="+mn-ea"/>
              </a:rPr>
              <a:t>：救急現場か搬送中に、意識レベル</a:t>
            </a:r>
            <a:r>
              <a:rPr lang="en-US" altLang="ja-JP" sz="1600" dirty="0" smtClean="0">
                <a:latin typeface="+mn-ea"/>
              </a:rPr>
              <a:t>JCS10</a:t>
            </a:r>
            <a:r>
              <a:rPr lang="ja-JP" altLang="en-US" sz="1600" dirty="0" smtClean="0">
                <a:latin typeface="+mn-ea"/>
              </a:rPr>
              <a:t>かそれ以上に悪いことを確認した事例（原因を問わない）</a:t>
            </a:r>
            <a:endParaRPr lang="en-US" altLang="ja-JP" sz="1600" dirty="0" smtClean="0">
              <a:latin typeface="+mn-ea"/>
            </a:endParaRPr>
          </a:p>
          <a:p>
            <a:endParaRPr lang="en-US" altLang="ja-JP" sz="1600" dirty="0" smtClean="0">
              <a:latin typeface="+mn-ea"/>
            </a:endParaRPr>
          </a:p>
          <a:p>
            <a:r>
              <a:rPr lang="en-US" altLang="ja-JP" sz="1600" dirty="0">
                <a:latin typeface="+mn-ea"/>
              </a:rPr>
              <a:t>C</a:t>
            </a:r>
            <a:r>
              <a:rPr lang="ja-JP" altLang="en-US" sz="1600" dirty="0">
                <a:latin typeface="+mn-ea"/>
              </a:rPr>
              <a:t>：穿刺する意図をもって、穿刺器具を傷病者の皮膚に付けた全事例（実際に穿刺したかを問わない）。　</a:t>
            </a:r>
            <a:r>
              <a:rPr lang="ja-JP" altLang="en-US" sz="1600" dirty="0" smtClean="0">
                <a:latin typeface="+mn-ea"/>
              </a:rPr>
              <a:t>穿</a:t>
            </a:r>
            <a:r>
              <a:rPr lang="ja-JP" altLang="en-US" sz="1600" dirty="0">
                <a:latin typeface="+mn-ea"/>
              </a:rPr>
              <a:t>刺器具を傷病者の皮膚に付けた場合を「血糖測定試行」とし、穿刺器具を傷病者の皮膚に付けた時刻を「血糖測定施行時刻」とする</a:t>
            </a:r>
            <a:r>
              <a:rPr lang="ja-JP" altLang="en-US" sz="1600" dirty="0" smtClean="0">
                <a:latin typeface="+mn-ea"/>
              </a:rPr>
              <a:t>。</a:t>
            </a:r>
            <a:endParaRPr lang="en-US" altLang="ja-JP" sz="1600" dirty="0" smtClean="0">
              <a:latin typeface="+mn-ea"/>
            </a:endParaRPr>
          </a:p>
          <a:p>
            <a:endParaRPr lang="en-US" altLang="ja-JP" sz="1600" dirty="0" smtClean="0">
              <a:latin typeface="+mn-ea"/>
            </a:endParaRPr>
          </a:p>
          <a:p>
            <a:r>
              <a:rPr lang="en-US" altLang="ja-JP" sz="1600" dirty="0">
                <a:latin typeface="+mn-ea"/>
              </a:rPr>
              <a:t>D</a:t>
            </a:r>
            <a:r>
              <a:rPr lang="ja-JP" altLang="en-US" sz="1600" dirty="0" smtClean="0">
                <a:latin typeface="+mn-ea"/>
              </a:rPr>
              <a:t>：血糖値</a:t>
            </a:r>
            <a:r>
              <a:rPr lang="ja-JP" altLang="en-US" sz="1600" dirty="0">
                <a:latin typeface="+mn-ea"/>
              </a:rPr>
              <a:t>が判明</a:t>
            </a:r>
            <a:r>
              <a:rPr lang="ja-JP" altLang="en-US" sz="1600" dirty="0" smtClean="0">
                <a:latin typeface="+mn-ea"/>
              </a:rPr>
              <a:t>した</a:t>
            </a:r>
            <a:r>
              <a:rPr lang="ja-JP" altLang="en-US" sz="1600" dirty="0">
                <a:latin typeface="+mn-ea"/>
              </a:rPr>
              <a:t>事例</a:t>
            </a:r>
            <a:r>
              <a:rPr lang="ja-JP" altLang="en-US" sz="1600" dirty="0" smtClean="0">
                <a:latin typeface="+mn-ea"/>
              </a:rPr>
              <a:t>（</a:t>
            </a:r>
            <a:r>
              <a:rPr lang="ja-JP" altLang="en-US" sz="1600" dirty="0">
                <a:latin typeface="+mn-ea"/>
              </a:rPr>
              <a:t>「測定限界値以下」も含む</a:t>
            </a:r>
            <a:r>
              <a:rPr lang="ja-JP" altLang="en-US" sz="1600" dirty="0" smtClean="0">
                <a:latin typeface="+mn-ea"/>
              </a:rPr>
              <a:t>）。血糖値が判明した時点を「血糖測定</a:t>
            </a:r>
            <a:r>
              <a:rPr lang="ja-JP" altLang="en-US" sz="1600" dirty="0">
                <a:latin typeface="+mn-ea"/>
              </a:rPr>
              <a:t>時刻</a:t>
            </a:r>
            <a:r>
              <a:rPr lang="ja-JP" altLang="en-US" sz="1600" dirty="0" smtClean="0">
                <a:latin typeface="+mn-ea"/>
              </a:rPr>
              <a:t>」とする。　</a:t>
            </a:r>
            <a:r>
              <a:rPr lang="en-US" altLang="ja-JP" sz="1600" dirty="0" smtClean="0">
                <a:latin typeface="+mn-ea"/>
              </a:rPr>
              <a:t>D’</a:t>
            </a:r>
            <a:r>
              <a:rPr lang="ja-JP" altLang="en-US" sz="1600" dirty="0" smtClean="0">
                <a:latin typeface="+mn-ea"/>
              </a:rPr>
              <a:t>：</a:t>
            </a:r>
            <a:r>
              <a:rPr lang="en-US" altLang="ja-JP" sz="1600" dirty="0" smtClean="0">
                <a:latin typeface="+mn-ea"/>
              </a:rPr>
              <a:t>C</a:t>
            </a:r>
            <a:r>
              <a:rPr lang="ja-JP" altLang="en-US" sz="1600" dirty="0" smtClean="0">
                <a:latin typeface="+mn-ea"/>
              </a:rPr>
              <a:t>から</a:t>
            </a:r>
            <a:r>
              <a:rPr lang="en-US" altLang="ja-JP" sz="1600" dirty="0" smtClean="0">
                <a:latin typeface="+mn-ea"/>
              </a:rPr>
              <a:t>D</a:t>
            </a:r>
            <a:r>
              <a:rPr lang="ja-JP" altLang="en-US" sz="1600" dirty="0" smtClean="0">
                <a:latin typeface="+mn-ea"/>
              </a:rPr>
              <a:t>を除いた事例</a:t>
            </a:r>
            <a:endParaRPr lang="en-US" altLang="ja-JP" sz="1600" dirty="0" smtClean="0">
              <a:latin typeface="+mn-ea"/>
            </a:endParaRPr>
          </a:p>
          <a:p>
            <a:endParaRPr lang="en-US" altLang="ja-JP" sz="1600" dirty="0" smtClean="0">
              <a:latin typeface="+mn-ea"/>
            </a:endParaRPr>
          </a:p>
          <a:p>
            <a:r>
              <a:rPr lang="en-US" altLang="ja-JP" sz="1600" dirty="0">
                <a:latin typeface="+mn-ea"/>
              </a:rPr>
              <a:t>F</a:t>
            </a:r>
            <a:r>
              <a:rPr lang="ja-JP" altLang="en-US" sz="1600" dirty="0" smtClean="0">
                <a:latin typeface="+mn-ea"/>
              </a:rPr>
              <a:t>：</a:t>
            </a:r>
            <a:r>
              <a:rPr lang="ja-JP" altLang="en-US" sz="1600" dirty="0">
                <a:latin typeface="+mn-ea"/>
              </a:rPr>
              <a:t>救急救命士が血糖測定を実施せずに</a:t>
            </a:r>
            <a:r>
              <a:rPr lang="ja-JP" altLang="en-US" sz="1600" dirty="0" smtClean="0">
                <a:latin typeface="+mn-ea"/>
              </a:rPr>
              <a:t>医療機関到着後</a:t>
            </a:r>
            <a:r>
              <a:rPr lang="ja-JP" altLang="en-US" sz="1600" dirty="0">
                <a:latin typeface="+mn-ea"/>
              </a:rPr>
              <a:t>に低血糖</a:t>
            </a:r>
            <a:r>
              <a:rPr lang="ja-JP" altLang="en-US" sz="1600" dirty="0" smtClean="0">
                <a:latin typeface="+mn-ea"/>
              </a:rPr>
              <a:t>と判断された事例</a:t>
            </a:r>
            <a:endParaRPr lang="en-US" altLang="ja-JP" sz="1600" dirty="0" smtClean="0">
              <a:latin typeface="+mn-ea"/>
            </a:endParaRPr>
          </a:p>
        </p:txBody>
      </p:sp>
    </p:spTree>
    <p:extLst>
      <p:ext uri="{BB962C8B-B14F-4D97-AF65-F5344CB8AC3E}">
        <p14:creationId xmlns:p14="http://schemas.microsoft.com/office/powerpoint/2010/main" val="2750112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15495" y="445787"/>
            <a:ext cx="7879556" cy="369332"/>
          </a:xfrm>
          <a:prstGeom prst="rect">
            <a:avLst/>
          </a:prstGeom>
          <a:solidFill>
            <a:schemeClr val="bg1">
              <a:lumMod val="85000"/>
            </a:schemeClr>
          </a:solidFill>
          <a:ln>
            <a:noFill/>
            <a:prstDash val="lgDash"/>
          </a:ln>
        </p:spPr>
        <p:txBody>
          <a:bodyPr wrap="square" rtlCol="0">
            <a:spAutoFit/>
          </a:bodyPr>
          <a:lstStyle>
            <a:defPPr>
              <a:defRPr lang="ja-JP"/>
            </a:defPPr>
            <a:lvl1pPr algn="ctr">
              <a:defRPr>
                <a:latin typeface="+mn-ea"/>
              </a:defRPr>
            </a:lvl1pPr>
          </a:lstStyle>
          <a:p>
            <a:r>
              <a:rPr lang="ja-JP" altLang="en-US" dirty="0"/>
              <a:t>事後検証のための分析の例　（血糖測定）</a:t>
            </a:r>
            <a:endParaRPr lang="en-US" altLang="ja-JP" dirty="0"/>
          </a:p>
        </p:txBody>
      </p:sp>
      <p:sp>
        <p:nvSpPr>
          <p:cNvPr id="6" name="テキスト ボックス 5"/>
          <p:cNvSpPr txBox="1"/>
          <p:nvPr/>
        </p:nvSpPr>
        <p:spPr>
          <a:xfrm>
            <a:off x="323385" y="1280465"/>
            <a:ext cx="8463776" cy="5016758"/>
          </a:xfrm>
          <a:prstGeom prst="rect">
            <a:avLst/>
          </a:prstGeom>
          <a:noFill/>
          <a:ln>
            <a:noFill/>
          </a:ln>
        </p:spPr>
        <p:txBody>
          <a:bodyPr wrap="square" rtlCol="0">
            <a:spAutoFit/>
          </a:bodyPr>
          <a:lstStyle/>
          <a:p>
            <a:r>
              <a:rPr lang="ja-JP" altLang="en-US" sz="1600" dirty="0">
                <a:solidFill>
                  <a:prstClr val="black"/>
                </a:solidFill>
                <a:latin typeface="+mj-ea"/>
              </a:rPr>
              <a:t>・</a:t>
            </a:r>
            <a:r>
              <a:rPr lang="ja-JP" altLang="en-US" sz="1600" dirty="0" smtClean="0">
                <a:solidFill>
                  <a:prstClr val="black"/>
                </a:solidFill>
                <a:latin typeface="+mj-ea"/>
              </a:rPr>
              <a:t>血糖</a:t>
            </a:r>
            <a:r>
              <a:rPr lang="ja-JP" altLang="en-US" sz="1600" dirty="0">
                <a:solidFill>
                  <a:prstClr val="black"/>
                </a:solidFill>
                <a:latin typeface="+mj-ea"/>
              </a:rPr>
              <a:t>測定試行率（</a:t>
            </a:r>
            <a:r>
              <a:rPr lang="en-US" altLang="ja-JP" sz="1600" dirty="0">
                <a:solidFill>
                  <a:prstClr val="black"/>
                </a:solidFill>
                <a:latin typeface="+mj-ea"/>
              </a:rPr>
              <a:t>C/B</a:t>
            </a:r>
            <a:r>
              <a:rPr lang="ja-JP" altLang="en-US" sz="1600" dirty="0">
                <a:solidFill>
                  <a:prstClr val="black"/>
                </a:solidFill>
                <a:latin typeface="+mj-ea"/>
              </a:rPr>
              <a:t>）、血糖値判明率（</a:t>
            </a:r>
            <a:r>
              <a:rPr lang="en-US" altLang="ja-JP" sz="1600" dirty="0">
                <a:solidFill>
                  <a:prstClr val="black"/>
                </a:solidFill>
                <a:latin typeface="+mj-ea"/>
              </a:rPr>
              <a:t>D/C</a:t>
            </a:r>
            <a:r>
              <a:rPr lang="ja-JP" altLang="en-US" sz="1600" dirty="0">
                <a:solidFill>
                  <a:prstClr val="black"/>
                </a:solidFill>
                <a:latin typeface="+mj-ea"/>
              </a:rPr>
              <a:t>）、</a:t>
            </a:r>
            <a:r>
              <a:rPr lang="en-US" altLang="ja-JP" sz="1600" dirty="0">
                <a:solidFill>
                  <a:prstClr val="black"/>
                </a:solidFill>
                <a:latin typeface="+mj-ea"/>
              </a:rPr>
              <a:t> 50mg/dl</a:t>
            </a:r>
            <a:r>
              <a:rPr lang="ja-JP" altLang="en-US" sz="1600" dirty="0">
                <a:solidFill>
                  <a:prstClr val="black"/>
                </a:solidFill>
                <a:latin typeface="+mj-ea"/>
              </a:rPr>
              <a:t>未満低血糖率（</a:t>
            </a:r>
            <a:r>
              <a:rPr lang="en-US" altLang="ja-JP" sz="1600" dirty="0">
                <a:solidFill>
                  <a:prstClr val="black"/>
                </a:solidFill>
                <a:latin typeface="+mj-ea"/>
              </a:rPr>
              <a:t>E/D</a:t>
            </a:r>
            <a:r>
              <a:rPr lang="ja-JP" altLang="en-US" sz="1600" dirty="0">
                <a:solidFill>
                  <a:prstClr val="black"/>
                </a:solidFill>
                <a:latin typeface="+mj-ea"/>
              </a:rPr>
              <a:t>）</a:t>
            </a:r>
            <a:r>
              <a:rPr lang="ja-JP" altLang="en-US" sz="1600" dirty="0" smtClean="0">
                <a:solidFill>
                  <a:prstClr val="black"/>
                </a:solidFill>
                <a:latin typeface="+mj-ea"/>
              </a:rPr>
              <a:t>の</a:t>
            </a:r>
            <a:r>
              <a:rPr lang="ja-JP" altLang="en-US" sz="1600" dirty="0">
                <a:solidFill>
                  <a:prstClr val="black"/>
                </a:solidFill>
                <a:latin typeface="+mj-ea"/>
              </a:rPr>
              <a:t>推移（年毎、四半期毎等）</a:t>
            </a:r>
            <a:endParaRPr lang="en-US" altLang="ja-JP" sz="1600" dirty="0">
              <a:solidFill>
                <a:prstClr val="black"/>
              </a:solidFill>
              <a:latin typeface="ＭＳ Ｐゴシック" panose="020B0600070205080204" pitchFamily="50" charset="-128"/>
            </a:endParaRPr>
          </a:p>
          <a:p>
            <a:endParaRPr lang="en-US" altLang="ja-JP" sz="1600" dirty="0" smtClean="0">
              <a:latin typeface="+mj-ea"/>
            </a:endParaRPr>
          </a:p>
          <a:p>
            <a:r>
              <a:rPr lang="ja-JP" altLang="en-US" sz="1600" dirty="0">
                <a:solidFill>
                  <a:prstClr val="black"/>
                </a:solidFill>
                <a:latin typeface="+mj-ea"/>
              </a:rPr>
              <a:t>・</a:t>
            </a:r>
            <a:r>
              <a:rPr lang="ja-JP" altLang="en-US" sz="1600" dirty="0">
                <a:solidFill>
                  <a:prstClr val="black"/>
                </a:solidFill>
                <a:latin typeface="ＭＳ Ｐゴシック" panose="020B0600070205080204" pitchFamily="50" charset="-128"/>
              </a:rPr>
              <a:t> </a:t>
            </a:r>
            <a:r>
              <a:rPr lang="ja-JP" altLang="en-US" sz="1600" dirty="0" smtClean="0">
                <a:latin typeface="+mn-ea"/>
              </a:rPr>
              <a:t>「</a:t>
            </a:r>
            <a:r>
              <a:rPr lang="en-US" altLang="ja-JP" sz="1600" dirty="0" smtClean="0">
                <a:latin typeface="+mn-ea"/>
              </a:rPr>
              <a:t>C</a:t>
            </a:r>
            <a:r>
              <a:rPr lang="ja-JP" altLang="en-US" sz="1600" dirty="0">
                <a:latin typeface="+mn-ea"/>
              </a:rPr>
              <a:t>　血糖測定</a:t>
            </a:r>
            <a:r>
              <a:rPr lang="ja-JP" altLang="en-US" sz="1600" dirty="0" smtClean="0">
                <a:latin typeface="+mn-ea"/>
              </a:rPr>
              <a:t>試行」の事例の</a:t>
            </a:r>
            <a:r>
              <a:rPr lang="ja-JP" altLang="en-US" sz="1600" dirty="0" smtClean="0">
                <a:latin typeface="+mj-ea"/>
              </a:rPr>
              <a:t>年齢別、性別の状況</a:t>
            </a:r>
            <a:endParaRPr lang="en-US" altLang="ja-JP" sz="1600" dirty="0" smtClean="0">
              <a:latin typeface="+mj-ea"/>
            </a:endParaRPr>
          </a:p>
          <a:p>
            <a:endParaRPr lang="en-US" altLang="ja-JP" sz="1600" dirty="0">
              <a:latin typeface="+mj-ea"/>
            </a:endParaRPr>
          </a:p>
          <a:p>
            <a:r>
              <a:rPr lang="ja-JP" altLang="en-US" sz="1600" dirty="0">
                <a:solidFill>
                  <a:prstClr val="black"/>
                </a:solidFill>
                <a:latin typeface="+mj-ea"/>
              </a:rPr>
              <a:t>・</a:t>
            </a:r>
            <a:r>
              <a:rPr lang="ja-JP" altLang="en-US" sz="1600" dirty="0">
                <a:solidFill>
                  <a:prstClr val="black"/>
                </a:solidFill>
                <a:latin typeface="ＭＳ Ｐゴシック" panose="020B0600070205080204" pitchFamily="50" charset="-128"/>
              </a:rPr>
              <a:t> </a:t>
            </a:r>
            <a:r>
              <a:rPr lang="ja-JP" altLang="en-US" sz="1600" dirty="0" smtClean="0">
                <a:latin typeface="+mj-ea"/>
              </a:rPr>
              <a:t>「</a:t>
            </a:r>
            <a:r>
              <a:rPr lang="en-US" altLang="ja-JP" sz="1600" dirty="0" smtClean="0">
                <a:latin typeface="+mj-ea"/>
              </a:rPr>
              <a:t>D</a:t>
            </a:r>
            <a:r>
              <a:rPr lang="ja-JP" altLang="en-US" sz="1600" dirty="0">
                <a:latin typeface="+mj-ea"/>
              </a:rPr>
              <a:t>　血糖測定</a:t>
            </a:r>
            <a:r>
              <a:rPr lang="ja-JP" altLang="en-US" sz="1600" dirty="0" smtClean="0">
                <a:latin typeface="+mj-ea"/>
              </a:rPr>
              <a:t>できた」の事例の血糖値の分布状況</a:t>
            </a:r>
            <a:endParaRPr lang="en-US" altLang="ja-JP" sz="1600" dirty="0">
              <a:latin typeface="+mj-ea"/>
            </a:endParaRPr>
          </a:p>
          <a:p>
            <a:endParaRPr lang="en-US" altLang="ja-JP" sz="1600" dirty="0">
              <a:solidFill>
                <a:prstClr val="black"/>
              </a:solidFill>
              <a:latin typeface="ＭＳ Ｐゴシック" panose="020B0600070205080204" pitchFamily="50" charset="-128"/>
            </a:endParaRPr>
          </a:p>
          <a:p>
            <a:r>
              <a:rPr lang="ja-JP" altLang="en-US" sz="1600" dirty="0">
                <a:solidFill>
                  <a:prstClr val="black"/>
                </a:solidFill>
                <a:latin typeface="+mj-ea"/>
              </a:rPr>
              <a:t>・</a:t>
            </a:r>
            <a:r>
              <a:rPr lang="ja-JP" altLang="en-US" sz="1600" dirty="0">
                <a:solidFill>
                  <a:prstClr val="black"/>
                </a:solidFill>
                <a:latin typeface="ＭＳ Ｐゴシック" panose="020B0600070205080204" pitchFamily="50" charset="-128"/>
              </a:rPr>
              <a:t> 「</a:t>
            </a:r>
            <a:r>
              <a:rPr lang="en-US" altLang="ja-JP" sz="1600" dirty="0">
                <a:solidFill>
                  <a:prstClr val="black"/>
                </a:solidFill>
                <a:latin typeface="ＭＳ Ｐゴシック" panose="020B0600070205080204" pitchFamily="50" charset="-128"/>
              </a:rPr>
              <a:t>B</a:t>
            </a:r>
            <a:r>
              <a:rPr lang="ja-JP" altLang="en-US" sz="1600" dirty="0">
                <a:solidFill>
                  <a:prstClr val="black"/>
                </a:solidFill>
                <a:latin typeface="ＭＳ Ｐゴシック" panose="020B0600070205080204" pitchFamily="50" charset="-128"/>
              </a:rPr>
              <a:t>　意識</a:t>
            </a:r>
            <a:r>
              <a:rPr lang="en-US" altLang="ja-JP" sz="1600" dirty="0">
                <a:solidFill>
                  <a:prstClr val="black"/>
                </a:solidFill>
                <a:latin typeface="ＭＳ Ｐゴシック" panose="020B0600070205080204" pitchFamily="50" charset="-128"/>
              </a:rPr>
              <a:t>JCS</a:t>
            </a:r>
            <a:r>
              <a:rPr lang="ja-JP" altLang="en-US" sz="1600" dirty="0">
                <a:solidFill>
                  <a:prstClr val="black"/>
                </a:solidFill>
                <a:latin typeface="ＭＳ Ｐゴシック" panose="020B0600070205080204" pitchFamily="50" charset="-128"/>
              </a:rPr>
              <a:t>≧</a:t>
            </a:r>
            <a:r>
              <a:rPr lang="en-US" altLang="ja-JP" sz="1600" dirty="0">
                <a:solidFill>
                  <a:prstClr val="black"/>
                </a:solidFill>
                <a:latin typeface="ＭＳ Ｐゴシック" panose="020B0600070205080204" pitchFamily="50" charset="-128"/>
              </a:rPr>
              <a:t>10</a:t>
            </a:r>
            <a:r>
              <a:rPr lang="ja-JP" altLang="en-US" sz="1600" dirty="0">
                <a:solidFill>
                  <a:prstClr val="black"/>
                </a:solidFill>
                <a:latin typeface="ＭＳ Ｐゴシック" panose="020B0600070205080204" pitchFamily="50" charset="-128"/>
              </a:rPr>
              <a:t>」の事例と、「</a:t>
            </a:r>
            <a:r>
              <a:rPr lang="en-US" altLang="ja-JP" sz="1600" dirty="0">
                <a:solidFill>
                  <a:prstClr val="black"/>
                </a:solidFill>
                <a:latin typeface="ＭＳ Ｐゴシック" panose="020B0600070205080204" pitchFamily="50" charset="-128"/>
              </a:rPr>
              <a:t>C</a:t>
            </a:r>
            <a:r>
              <a:rPr lang="ja-JP" altLang="en-US" sz="1600" dirty="0">
                <a:solidFill>
                  <a:prstClr val="black"/>
                </a:solidFill>
                <a:latin typeface="ＭＳ Ｐゴシック" panose="020B0600070205080204" pitchFamily="50" charset="-128"/>
              </a:rPr>
              <a:t>　血糖測定試行」の事例での</a:t>
            </a:r>
            <a:r>
              <a:rPr lang="ja-JP" altLang="en-US" sz="1600" dirty="0" smtClean="0">
                <a:solidFill>
                  <a:prstClr val="black"/>
                </a:solidFill>
                <a:latin typeface="ＭＳ Ｐゴシック" panose="020B0600070205080204" pitchFamily="50" charset="-128"/>
              </a:rPr>
              <a:t>、</a:t>
            </a:r>
            <a:r>
              <a:rPr lang="ja-JP" altLang="en-US" sz="1600" dirty="0">
                <a:solidFill>
                  <a:prstClr val="black"/>
                </a:solidFill>
                <a:latin typeface="ＭＳ Ｐゴシック" panose="020B0600070205080204" pitchFamily="50" charset="-128"/>
              </a:rPr>
              <a:t>現場滞在時間や</a:t>
            </a:r>
            <a:r>
              <a:rPr lang="ja-JP" altLang="en-US" sz="1600" dirty="0" smtClean="0">
                <a:solidFill>
                  <a:prstClr val="black"/>
                </a:solidFill>
                <a:latin typeface="ＭＳ Ｐゴシック" panose="020B0600070205080204" pitchFamily="50" charset="-128"/>
              </a:rPr>
              <a:t>受入</a:t>
            </a:r>
            <a:r>
              <a:rPr lang="ja-JP" altLang="en-US" sz="1600" dirty="0">
                <a:solidFill>
                  <a:prstClr val="black"/>
                </a:solidFill>
                <a:latin typeface="ＭＳ Ｐゴシック" panose="020B0600070205080204" pitchFamily="50" charset="-128"/>
              </a:rPr>
              <a:t>医療機関に到着するまでの時間の</a:t>
            </a:r>
            <a:r>
              <a:rPr lang="ja-JP" altLang="en-US" sz="1600" dirty="0" smtClean="0">
                <a:solidFill>
                  <a:prstClr val="black"/>
                </a:solidFill>
                <a:latin typeface="ＭＳ Ｐゴシック" panose="020B0600070205080204" pitchFamily="50" charset="-128"/>
              </a:rPr>
              <a:t>比較</a:t>
            </a:r>
            <a:endParaRPr lang="en-US" altLang="ja-JP" sz="1600" dirty="0" smtClean="0">
              <a:solidFill>
                <a:prstClr val="black"/>
              </a:solidFill>
              <a:latin typeface="ＭＳ Ｐゴシック" panose="020B0600070205080204" pitchFamily="50" charset="-128"/>
            </a:endParaRPr>
          </a:p>
          <a:p>
            <a:endParaRPr lang="en-US" altLang="ja-JP" sz="1600" dirty="0">
              <a:solidFill>
                <a:prstClr val="black"/>
              </a:solidFill>
              <a:latin typeface="ＭＳ Ｐゴシック" panose="020B0600070205080204" pitchFamily="50" charset="-128"/>
            </a:endParaRPr>
          </a:p>
          <a:p>
            <a:r>
              <a:rPr lang="ja-JP" altLang="en-US" sz="1600" dirty="0" smtClean="0">
                <a:solidFill>
                  <a:prstClr val="black"/>
                </a:solidFill>
                <a:latin typeface="ＭＳ Ｐゴシック" panose="020B0600070205080204" pitchFamily="50" charset="-128"/>
              </a:rPr>
              <a:t>・</a:t>
            </a:r>
            <a:r>
              <a:rPr lang="en-US" altLang="ja-JP" sz="1600" dirty="0" smtClean="0">
                <a:latin typeface="+mn-ea"/>
              </a:rPr>
              <a:t> </a:t>
            </a:r>
            <a:r>
              <a:rPr lang="ja-JP" altLang="en-US" sz="1600" dirty="0">
                <a:latin typeface="+mn-ea"/>
              </a:rPr>
              <a:t>「</a:t>
            </a:r>
            <a:r>
              <a:rPr lang="en-US" altLang="ja-JP" sz="1600" dirty="0">
                <a:latin typeface="+mn-ea"/>
              </a:rPr>
              <a:t>B</a:t>
            </a:r>
            <a:r>
              <a:rPr lang="ja-JP" altLang="en-US" sz="1600" dirty="0">
                <a:latin typeface="+mn-ea"/>
              </a:rPr>
              <a:t>　意識</a:t>
            </a:r>
            <a:r>
              <a:rPr lang="en-US" altLang="ja-JP" sz="1600" dirty="0" smtClean="0">
                <a:latin typeface="+mn-ea"/>
              </a:rPr>
              <a:t>JCS</a:t>
            </a:r>
            <a:r>
              <a:rPr lang="ja-JP" altLang="en-US" sz="1600" dirty="0">
                <a:latin typeface="+mn-ea"/>
              </a:rPr>
              <a:t>≧</a:t>
            </a:r>
            <a:r>
              <a:rPr lang="en-US" altLang="ja-JP" sz="1600" dirty="0" smtClean="0">
                <a:latin typeface="+mn-ea"/>
              </a:rPr>
              <a:t>10</a:t>
            </a:r>
            <a:r>
              <a:rPr lang="ja-JP" altLang="en-US" sz="1600" dirty="0">
                <a:latin typeface="+mn-ea"/>
              </a:rPr>
              <a:t>」の事例</a:t>
            </a:r>
            <a:r>
              <a:rPr lang="ja-JP" altLang="en-US" sz="1600" dirty="0" smtClean="0">
                <a:latin typeface="+mn-ea"/>
              </a:rPr>
              <a:t>と、「</a:t>
            </a:r>
            <a:r>
              <a:rPr lang="en-US" altLang="ja-JP" sz="1600" dirty="0">
                <a:latin typeface="+mn-ea"/>
              </a:rPr>
              <a:t>C</a:t>
            </a:r>
            <a:r>
              <a:rPr lang="ja-JP" altLang="en-US" sz="1600" dirty="0">
                <a:latin typeface="+mn-ea"/>
              </a:rPr>
              <a:t>　血糖測定試行」の事例での、受入医療機関の選定に要した時間や受入照会回数の</a:t>
            </a:r>
            <a:r>
              <a:rPr lang="ja-JP" altLang="en-US" sz="1600" dirty="0" smtClean="0">
                <a:latin typeface="+mn-ea"/>
              </a:rPr>
              <a:t>比較</a:t>
            </a:r>
            <a:endParaRPr lang="en-US" altLang="ja-JP" sz="1600" dirty="0" smtClean="0">
              <a:latin typeface="+mn-ea"/>
            </a:endParaRPr>
          </a:p>
          <a:p>
            <a:endParaRPr lang="en-US" altLang="ja-JP" sz="1600" dirty="0" smtClean="0">
              <a:latin typeface="+mn-ea"/>
            </a:endParaRPr>
          </a:p>
          <a:p>
            <a:r>
              <a:rPr lang="ja-JP" altLang="en-US" sz="1600" dirty="0" smtClean="0">
                <a:latin typeface="+mn-ea"/>
              </a:rPr>
              <a:t>・</a:t>
            </a:r>
            <a:r>
              <a:rPr lang="ja-JP" altLang="en-US" sz="1600" dirty="0">
                <a:solidFill>
                  <a:prstClr val="black"/>
                </a:solidFill>
                <a:latin typeface="ＭＳ Ｐゴシック" panose="020B0600070205080204" pitchFamily="50" charset="-128"/>
              </a:rPr>
              <a:t> </a:t>
            </a:r>
            <a:r>
              <a:rPr lang="ja-JP" altLang="en-US" sz="1600" dirty="0" smtClean="0">
                <a:latin typeface="+mn-ea"/>
              </a:rPr>
              <a:t>「</a:t>
            </a:r>
            <a:r>
              <a:rPr lang="en-US" altLang="ja-JP" sz="1600" dirty="0">
                <a:latin typeface="+mn-ea"/>
              </a:rPr>
              <a:t>B</a:t>
            </a:r>
            <a:r>
              <a:rPr lang="ja-JP" altLang="en-US" sz="1600" dirty="0">
                <a:latin typeface="+mn-ea"/>
              </a:rPr>
              <a:t>　意識</a:t>
            </a:r>
            <a:r>
              <a:rPr lang="en-US" altLang="ja-JP" sz="1600" dirty="0">
                <a:latin typeface="+mn-ea"/>
              </a:rPr>
              <a:t>JCS</a:t>
            </a:r>
            <a:r>
              <a:rPr lang="ja-JP" altLang="en-US" sz="1600" dirty="0">
                <a:latin typeface="+mn-ea"/>
              </a:rPr>
              <a:t>≧</a:t>
            </a:r>
            <a:r>
              <a:rPr lang="en-US" altLang="ja-JP" sz="1600" dirty="0">
                <a:latin typeface="+mn-ea"/>
              </a:rPr>
              <a:t>10</a:t>
            </a:r>
            <a:r>
              <a:rPr lang="ja-JP" altLang="en-US" sz="1600" dirty="0">
                <a:latin typeface="+mn-ea"/>
              </a:rPr>
              <a:t>」の事例と、「</a:t>
            </a:r>
            <a:r>
              <a:rPr lang="en-US" altLang="ja-JP" sz="1600" dirty="0">
                <a:latin typeface="+mn-ea"/>
              </a:rPr>
              <a:t>C</a:t>
            </a:r>
            <a:r>
              <a:rPr lang="ja-JP" altLang="en-US" sz="1600" dirty="0">
                <a:latin typeface="+mn-ea"/>
              </a:rPr>
              <a:t>　血糖測定試行」の事例での、</a:t>
            </a:r>
            <a:r>
              <a:rPr lang="ja-JP" altLang="en-US" sz="1600" dirty="0" smtClean="0">
                <a:latin typeface="+mn-ea"/>
              </a:rPr>
              <a:t>搬送中の心停止率の比較</a:t>
            </a:r>
            <a:endParaRPr lang="en-US" altLang="ja-JP" sz="1600" dirty="0" smtClean="0">
              <a:latin typeface="+mn-ea"/>
            </a:endParaRPr>
          </a:p>
          <a:p>
            <a:endParaRPr lang="en-US" altLang="ja-JP" sz="1600" dirty="0">
              <a:latin typeface="+mn-ea"/>
            </a:endParaRPr>
          </a:p>
          <a:p>
            <a:endParaRPr lang="en-US" altLang="ja-JP" sz="1600" dirty="0">
              <a:solidFill>
                <a:prstClr val="black"/>
              </a:solidFill>
              <a:latin typeface="ＭＳ Ｐゴシック" panose="020B0600070205080204" pitchFamily="50" charset="-128"/>
            </a:endParaRPr>
          </a:p>
          <a:p>
            <a:r>
              <a:rPr lang="ja-JP" altLang="en-US" sz="1600" dirty="0" smtClean="0">
                <a:solidFill>
                  <a:prstClr val="black"/>
                </a:solidFill>
                <a:latin typeface="ＭＳ Ｐゴシック" panose="020B0600070205080204" pitchFamily="50" charset="-128"/>
              </a:rPr>
              <a:t>・「</a:t>
            </a:r>
            <a:r>
              <a:rPr lang="en-US" altLang="ja-JP" sz="1600" dirty="0">
                <a:latin typeface="+mn-ea"/>
              </a:rPr>
              <a:t>E</a:t>
            </a:r>
            <a:r>
              <a:rPr lang="ja-JP" altLang="en-US" sz="1600" dirty="0">
                <a:latin typeface="+mn-ea"/>
              </a:rPr>
              <a:t>　血糖値＜</a:t>
            </a:r>
            <a:r>
              <a:rPr lang="en-US" altLang="ja-JP" sz="1600" dirty="0" smtClean="0">
                <a:latin typeface="+mn-ea"/>
              </a:rPr>
              <a:t>50mg/dl</a:t>
            </a:r>
            <a:r>
              <a:rPr lang="ja-JP" altLang="en-US" sz="1600" dirty="0" smtClean="0">
                <a:latin typeface="+mn-ea"/>
              </a:rPr>
              <a:t>」の事例の血糖値と、病院到着後に測定した血糖値の比較</a:t>
            </a:r>
            <a:endParaRPr lang="ja-JP" altLang="en-US" sz="1600" dirty="0">
              <a:latin typeface="+mn-ea"/>
            </a:endParaRPr>
          </a:p>
          <a:p>
            <a:endParaRPr lang="en-US" altLang="ja-JP" sz="1600" dirty="0" smtClean="0">
              <a:solidFill>
                <a:prstClr val="black"/>
              </a:solidFill>
              <a:latin typeface="ＭＳ Ｐゴシック" panose="020B0600070205080204" pitchFamily="50" charset="-128"/>
            </a:endParaRPr>
          </a:p>
          <a:p>
            <a:r>
              <a:rPr lang="ja-JP" altLang="en-US" sz="1600" dirty="0" smtClean="0">
                <a:solidFill>
                  <a:prstClr val="black"/>
                </a:solidFill>
                <a:latin typeface="ＭＳ Ｐゴシック" panose="020B0600070205080204" pitchFamily="50" charset="-128"/>
              </a:rPr>
              <a:t>・</a:t>
            </a:r>
            <a:r>
              <a:rPr lang="ja-JP" altLang="en-US" sz="1600" dirty="0" smtClean="0">
                <a:latin typeface="+mn-ea"/>
              </a:rPr>
              <a:t> </a:t>
            </a:r>
            <a:r>
              <a:rPr lang="ja-JP" altLang="en-US" sz="1600" dirty="0">
                <a:latin typeface="+mn-ea"/>
              </a:rPr>
              <a:t>「</a:t>
            </a:r>
            <a:r>
              <a:rPr lang="en-US" altLang="ja-JP" sz="1600" dirty="0">
                <a:latin typeface="+mn-ea"/>
              </a:rPr>
              <a:t>B</a:t>
            </a:r>
            <a:r>
              <a:rPr lang="ja-JP" altLang="en-US" sz="1600" dirty="0">
                <a:latin typeface="+mn-ea"/>
              </a:rPr>
              <a:t>　意識</a:t>
            </a:r>
            <a:r>
              <a:rPr lang="en-US" altLang="ja-JP" sz="1600" dirty="0">
                <a:latin typeface="+mn-ea"/>
              </a:rPr>
              <a:t>JCS</a:t>
            </a:r>
            <a:r>
              <a:rPr lang="ja-JP" altLang="en-US" sz="1600" dirty="0">
                <a:latin typeface="+mn-ea"/>
              </a:rPr>
              <a:t>≧</a:t>
            </a:r>
            <a:r>
              <a:rPr lang="en-US" altLang="ja-JP" sz="1600" dirty="0">
                <a:latin typeface="+mn-ea"/>
              </a:rPr>
              <a:t>10</a:t>
            </a:r>
            <a:r>
              <a:rPr lang="ja-JP" altLang="en-US" sz="1600" dirty="0">
                <a:latin typeface="+mn-ea"/>
              </a:rPr>
              <a:t>」の事例</a:t>
            </a:r>
            <a:r>
              <a:rPr lang="ja-JP" altLang="en-US" sz="1600" dirty="0" smtClean="0">
                <a:latin typeface="+mn-ea"/>
              </a:rPr>
              <a:t>と、「</a:t>
            </a:r>
            <a:r>
              <a:rPr lang="en-US" altLang="ja-JP" sz="1600" dirty="0">
                <a:latin typeface="+mn-ea"/>
              </a:rPr>
              <a:t>C</a:t>
            </a:r>
            <a:r>
              <a:rPr lang="ja-JP" altLang="en-US" sz="1600" dirty="0">
                <a:latin typeface="+mn-ea"/>
              </a:rPr>
              <a:t>　血糖測定試行」の事例で</a:t>
            </a:r>
            <a:r>
              <a:rPr lang="ja-JP" altLang="en-US" sz="1600" dirty="0" smtClean="0">
                <a:latin typeface="+mn-ea"/>
              </a:rPr>
              <a:t>の、入院率、入院日数、自宅退院率の比較</a:t>
            </a:r>
            <a:endParaRPr lang="en-US" altLang="ja-JP" sz="1600" dirty="0" smtClean="0">
              <a:solidFill>
                <a:prstClr val="black"/>
              </a:solidFill>
              <a:latin typeface="ＭＳ Ｐゴシック" panose="020B0600070205080204" pitchFamily="50" charset="-128"/>
            </a:endParaRPr>
          </a:p>
        </p:txBody>
      </p:sp>
      <p:sp>
        <p:nvSpPr>
          <p:cNvPr id="2" name="正方形/長方形 1"/>
          <p:cNvSpPr/>
          <p:nvPr/>
        </p:nvSpPr>
        <p:spPr>
          <a:xfrm>
            <a:off x="323386" y="4989443"/>
            <a:ext cx="8463776" cy="1341783"/>
          </a:xfrm>
          <a:prstGeom prst="rect">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61136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40583" y="66646"/>
            <a:ext cx="7879556" cy="646331"/>
          </a:xfrm>
          <a:prstGeom prst="rect">
            <a:avLst/>
          </a:prstGeom>
          <a:solidFill>
            <a:schemeClr val="bg1">
              <a:lumMod val="85000"/>
            </a:schemeClr>
          </a:solidFill>
          <a:ln>
            <a:noFill/>
            <a:prstDash val="lgDash"/>
          </a:ln>
        </p:spPr>
        <p:txBody>
          <a:bodyPr wrap="square" rtlCol="0">
            <a:spAutoFit/>
          </a:bodyPr>
          <a:lstStyle>
            <a:defPPr>
              <a:defRPr lang="ja-JP"/>
            </a:defPPr>
            <a:lvl1pPr algn="ctr">
              <a:defRPr>
                <a:latin typeface="+mn-ea"/>
              </a:defRPr>
            </a:lvl1pPr>
          </a:lstStyle>
          <a:p>
            <a:r>
              <a:rPr lang="ja-JP" altLang="en-US" dirty="0"/>
              <a:t>静脈路確保とブドウ糖投与の全体検証</a:t>
            </a:r>
            <a:endParaRPr lang="en-US" altLang="ja-JP" dirty="0"/>
          </a:p>
          <a:p>
            <a:r>
              <a:rPr lang="ja-JP" altLang="en-US" dirty="0"/>
              <a:t>　</a:t>
            </a:r>
            <a:r>
              <a:rPr lang="ja-JP" altLang="en-US" sz="1600" dirty="0"/>
              <a:t>　（期間　●●年●●月～●●年●●月、救急隊●●隊、認定救命士●●人）</a:t>
            </a:r>
          </a:p>
        </p:txBody>
      </p:sp>
      <p:sp>
        <p:nvSpPr>
          <p:cNvPr id="5" name="テキスト ボックス 4"/>
          <p:cNvSpPr txBox="1"/>
          <p:nvPr/>
        </p:nvSpPr>
        <p:spPr>
          <a:xfrm>
            <a:off x="175761" y="1503952"/>
            <a:ext cx="2869019" cy="338554"/>
          </a:xfrm>
          <a:prstGeom prst="rect">
            <a:avLst/>
          </a:prstGeom>
          <a:noFill/>
          <a:ln>
            <a:solidFill>
              <a:schemeClr val="tx1"/>
            </a:solidFill>
          </a:ln>
        </p:spPr>
        <p:txBody>
          <a:bodyPr wrap="square" rtlCol="0">
            <a:spAutoFit/>
          </a:bodyPr>
          <a:lstStyle/>
          <a:p>
            <a:r>
              <a:rPr lang="en-US" altLang="ja-JP" sz="1600" dirty="0">
                <a:latin typeface="+mn-ea"/>
              </a:rPr>
              <a:t>G</a:t>
            </a:r>
            <a:r>
              <a:rPr lang="ja-JP" altLang="en-US" sz="1600" dirty="0">
                <a:latin typeface="+mn-ea"/>
              </a:rPr>
              <a:t>　静脈</a:t>
            </a:r>
            <a:r>
              <a:rPr lang="ja-JP" altLang="en-US" sz="1600" dirty="0" smtClean="0">
                <a:latin typeface="+mn-ea"/>
              </a:rPr>
              <a:t>路確保</a:t>
            </a:r>
            <a:r>
              <a:rPr lang="ja-JP" altLang="en-US" sz="1600" dirty="0">
                <a:latin typeface="+mn-ea"/>
              </a:rPr>
              <a:t>試行</a:t>
            </a:r>
            <a:r>
              <a:rPr lang="ja-JP" altLang="en-US" sz="1600" dirty="0" smtClean="0">
                <a:latin typeface="+mn-ea"/>
              </a:rPr>
              <a:t>：</a:t>
            </a:r>
            <a:r>
              <a:rPr lang="ja-JP" altLang="en-US" sz="1600" dirty="0">
                <a:latin typeface="+mn-ea"/>
              </a:rPr>
              <a:t>　</a:t>
            </a:r>
            <a:r>
              <a:rPr lang="ja-JP" altLang="en-US" sz="1600" dirty="0" smtClean="0">
                <a:latin typeface="+mn-ea"/>
              </a:rPr>
              <a:t>●</a:t>
            </a:r>
            <a:r>
              <a:rPr lang="ja-JP" altLang="en-US" sz="1600" dirty="0">
                <a:latin typeface="+mn-ea"/>
              </a:rPr>
              <a:t>●例　</a:t>
            </a:r>
          </a:p>
        </p:txBody>
      </p:sp>
      <p:sp>
        <p:nvSpPr>
          <p:cNvPr id="7" name="テキスト ボックス 6"/>
          <p:cNvSpPr txBox="1"/>
          <p:nvPr/>
        </p:nvSpPr>
        <p:spPr>
          <a:xfrm>
            <a:off x="175761" y="2767211"/>
            <a:ext cx="2865688" cy="338554"/>
          </a:xfrm>
          <a:prstGeom prst="rect">
            <a:avLst/>
          </a:prstGeom>
          <a:noFill/>
          <a:ln>
            <a:solidFill>
              <a:schemeClr val="tx1"/>
            </a:solidFill>
          </a:ln>
        </p:spPr>
        <p:txBody>
          <a:bodyPr wrap="square" rtlCol="0">
            <a:spAutoFit/>
          </a:bodyPr>
          <a:lstStyle/>
          <a:p>
            <a:r>
              <a:rPr lang="en-US" altLang="ja-JP" sz="1600" dirty="0">
                <a:latin typeface="+mn-ea"/>
              </a:rPr>
              <a:t>H</a:t>
            </a:r>
            <a:r>
              <a:rPr lang="ja-JP" altLang="en-US" sz="1600" dirty="0">
                <a:latin typeface="+mn-ea"/>
              </a:rPr>
              <a:t>　</a:t>
            </a:r>
            <a:r>
              <a:rPr lang="ja-JP" altLang="en-US" sz="1600" dirty="0" smtClean="0">
                <a:latin typeface="+mn-ea"/>
              </a:rPr>
              <a:t>静脈路確保：</a:t>
            </a:r>
            <a:r>
              <a:rPr lang="ja-JP" altLang="en-US" sz="1600" dirty="0">
                <a:latin typeface="+mn-ea"/>
              </a:rPr>
              <a:t>　　</a:t>
            </a:r>
            <a:r>
              <a:rPr lang="ja-JP" altLang="en-US" sz="1600" dirty="0" smtClean="0">
                <a:latin typeface="+mn-ea"/>
              </a:rPr>
              <a:t>　　●</a:t>
            </a:r>
            <a:r>
              <a:rPr lang="ja-JP" altLang="en-US" sz="1600" dirty="0">
                <a:latin typeface="+mn-ea"/>
              </a:rPr>
              <a:t>●例</a:t>
            </a:r>
          </a:p>
        </p:txBody>
      </p:sp>
      <p:cxnSp>
        <p:nvCxnSpPr>
          <p:cNvPr id="9" name="直線矢印コネクタ 8"/>
          <p:cNvCxnSpPr>
            <a:stCxn id="5" idx="2"/>
            <a:endCxn id="7" idx="0"/>
          </p:cNvCxnSpPr>
          <p:nvPr/>
        </p:nvCxnSpPr>
        <p:spPr>
          <a:xfrm flipH="1">
            <a:off x="1608605" y="1842506"/>
            <a:ext cx="1666" cy="9247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カギ線コネクタ 14"/>
          <p:cNvCxnSpPr>
            <a:endCxn id="19" idx="0"/>
          </p:cNvCxnSpPr>
          <p:nvPr/>
        </p:nvCxnSpPr>
        <p:spPr>
          <a:xfrm>
            <a:off x="1608605" y="1238341"/>
            <a:ext cx="2820616" cy="262725"/>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240475" y="1501066"/>
            <a:ext cx="2377491" cy="338554"/>
          </a:xfrm>
          <a:prstGeom prst="rect">
            <a:avLst/>
          </a:prstGeom>
          <a:noFill/>
          <a:ln>
            <a:solidFill>
              <a:schemeClr val="tx1"/>
            </a:solidFill>
          </a:ln>
        </p:spPr>
        <p:txBody>
          <a:bodyPr wrap="square" rtlCol="0">
            <a:spAutoFit/>
          </a:bodyPr>
          <a:lstStyle/>
          <a:p>
            <a:r>
              <a:rPr lang="en-US" altLang="ja-JP" sz="1600" dirty="0">
                <a:latin typeface="+mn-ea"/>
              </a:rPr>
              <a:t>G</a:t>
            </a:r>
            <a:r>
              <a:rPr lang="en-US" altLang="ja-JP" sz="1600" dirty="0" smtClean="0">
                <a:latin typeface="+mn-ea"/>
              </a:rPr>
              <a:t>’</a:t>
            </a:r>
            <a:r>
              <a:rPr lang="ja-JP" altLang="en-US" sz="1600" dirty="0" smtClean="0">
                <a:latin typeface="+mn-ea"/>
              </a:rPr>
              <a:t>試行せず：</a:t>
            </a:r>
            <a:r>
              <a:rPr lang="ja-JP" altLang="en-US" sz="1600" dirty="0">
                <a:latin typeface="+mn-ea"/>
              </a:rPr>
              <a:t>　</a:t>
            </a:r>
            <a:r>
              <a:rPr lang="ja-JP" altLang="en-US" sz="1600" dirty="0" smtClean="0">
                <a:latin typeface="+mn-ea"/>
              </a:rPr>
              <a:t>●</a:t>
            </a:r>
            <a:r>
              <a:rPr lang="ja-JP" altLang="en-US" sz="1600" dirty="0">
                <a:latin typeface="+mn-ea"/>
              </a:rPr>
              <a:t>●例</a:t>
            </a:r>
          </a:p>
        </p:txBody>
      </p:sp>
      <p:sp>
        <p:nvSpPr>
          <p:cNvPr id="24" name="テキスト ボックス 23"/>
          <p:cNvSpPr txBox="1"/>
          <p:nvPr/>
        </p:nvSpPr>
        <p:spPr>
          <a:xfrm>
            <a:off x="175761" y="4527943"/>
            <a:ext cx="2865688" cy="338554"/>
          </a:xfrm>
          <a:prstGeom prst="rect">
            <a:avLst/>
          </a:prstGeom>
          <a:noFill/>
          <a:ln>
            <a:solidFill>
              <a:schemeClr val="tx1"/>
            </a:solidFill>
          </a:ln>
        </p:spPr>
        <p:txBody>
          <a:bodyPr wrap="square" rtlCol="0">
            <a:spAutoFit/>
          </a:bodyPr>
          <a:lstStyle/>
          <a:p>
            <a:r>
              <a:rPr lang="en-US" altLang="ja-JP" sz="1600" dirty="0">
                <a:latin typeface="+mn-ea"/>
              </a:rPr>
              <a:t>I</a:t>
            </a:r>
            <a:r>
              <a:rPr lang="ja-JP" altLang="en-US" sz="1600" dirty="0">
                <a:latin typeface="+mn-ea"/>
              </a:rPr>
              <a:t>　ブドウ</a:t>
            </a:r>
            <a:r>
              <a:rPr lang="ja-JP" altLang="en-US" sz="1600" dirty="0" smtClean="0">
                <a:latin typeface="+mn-ea"/>
              </a:rPr>
              <a:t>糖投与：　　　●</a:t>
            </a:r>
            <a:r>
              <a:rPr lang="ja-JP" altLang="en-US" sz="1600" dirty="0">
                <a:latin typeface="+mn-ea"/>
              </a:rPr>
              <a:t>●例</a:t>
            </a:r>
          </a:p>
        </p:txBody>
      </p:sp>
      <p:cxnSp>
        <p:nvCxnSpPr>
          <p:cNvPr id="25" name="直線矢印コネクタ 24"/>
          <p:cNvCxnSpPr>
            <a:stCxn id="7" idx="2"/>
            <a:endCxn id="24" idx="0"/>
          </p:cNvCxnSpPr>
          <p:nvPr/>
        </p:nvCxnSpPr>
        <p:spPr>
          <a:xfrm>
            <a:off x="1608605" y="3105765"/>
            <a:ext cx="0" cy="14221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p:nvPr/>
        </p:nvCxnSpPr>
        <p:spPr>
          <a:xfrm>
            <a:off x="1608605" y="4264852"/>
            <a:ext cx="2809439" cy="261651"/>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3222995" y="4526983"/>
            <a:ext cx="2390097" cy="338554"/>
          </a:xfrm>
          <a:prstGeom prst="rect">
            <a:avLst/>
          </a:prstGeom>
          <a:noFill/>
          <a:ln>
            <a:solidFill>
              <a:schemeClr val="tx1"/>
            </a:solidFill>
          </a:ln>
        </p:spPr>
        <p:txBody>
          <a:bodyPr wrap="square" rtlCol="0">
            <a:spAutoFit/>
          </a:bodyPr>
          <a:lstStyle/>
          <a:p>
            <a:r>
              <a:rPr lang="en-US" altLang="ja-JP" sz="1600" dirty="0">
                <a:latin typeface="+mn-ea"/>
              </a:rPr>
              <a:t>I</a:t>
            </a:r>
            <a:r>
              <a:rPr lang="en-US" altLang="ja-JP" sz="1600" dirty="0" smtClean="0">
                <a:latin typeface="+mn-ea"/>
              </a:rPr>
              <a:t>’</a:t>
            </a:r>
            <a:r>
              <a:rPr lang="ja-JP" altLang="en-US" sz="1600" dirty="0" smtClean="0">
                <a:latin typeface="+mn-ea"/>
              </a:rPr>
              <a:t>投与せず：　</a:t>
            </a:r>
            <a:r>
              <a:rPr lang="ja-JP" altLang="en-US" sz="1600" dirty="0">
                <a:latin typeface="+mn-ea"/>
              </a:rPr>
              <a:t>　</a:t>
            </a:r>
            <a:r>
              <a:rPr lang="ja-JP" altLang="en-US" sz="1600" dirty="0" smtClean="0">
                <a:latin typeface="+mn-ea"/>
              </a:rPr>
              <a:t>　●</a:t>
            </a:r>
            <a:r>
              <a:rPr lang="ja-JP" altLang="en-US" sz="1600" dirty="0">
                <a:latin typeface="+mn-ea"/>
              </a:rPr>
              <a:t>例　</a:t>
            </a:r>
          </a:p>
        </p:txBody>
      </p:sp>
      <p:sp>
        <p:nvSpPr>
          <p:cNvPr id="50" name="テキスト ボックス 49"/>
          <p:cNvSpPr txBox="1"/>
          <p:nvPr/>
        </p:nvSpPr>
        <p:spPr>
          <a:xfrm>
            <a:off x="178594" y="794043"/>
            <a:ext cx="2865688" cy="338554"/>
          </a:xfrm>
          <a:prstGeom prst="rect">
            <a:avLst/>
          </a:prstGeom>
          <a:noFill/>
          <a:ln>
            <a:solidFill>
              <a:schemeClr val="tx1"/>
            </a:solidFill>
          </a:ln>
        </p:spPr>
        <p:txBody>
          <a:bodyPr wrap="square" rtlCol="0">
            <a:spAutoFit/>
          </a:bodyPr>
          <a:lstStyle/>
          <a:p>
            <a:r>
              <a:rPr lang="en-US" altLang="ja-JP" sz="1600" dirty="0">
                <a:latin typeface="+mn-ea"/>
              </a:rPr>
              <a:t>F</a:t>
            </a:r>
            <a:r>
              <a:rPr lang="ja-JP" altLang="en-US" sz="1600" dirty="0">
                <a:latin typeface="+mn-ea"/>
              </a:rPr>
              <a:t>　</a:t>
            </a:r>
            <a:r>
              <a:rPr lang="ja-JP" altLang="en-US" sz="1600" dirty="0" smtClean="0">
                <a:latin typeface="+mn-ea"/>
              </a:rPr>
              <a:t>低血糖事例数</a:t>
            </a:r>
            <a:r>
              <a:rPr lang="ja-JP" altLang="en-US" sz="1600" dirty="0">
                <a:latin typeface="+mn-ea"/>
              </a:rPr>
              <a:t>：　</a:t>
            </a:r>
            <a:r>
              <a:rPr lang="ja-JP" altLang="en-US" sz="1600" dirty="0" smtClean="0">
                <a:latin typeface="+mn-ea"/>
              </a:rPr>
              <a:t>　●</a:t>
            </a:r>
            <a:r>
              <a:rPr lang="ja-JP" altLang="en-US" sz="1600" dirty="0">
                <a:latin typeface="+mn-ea"/>
              </a:rPr>
              <a:t>●例　</a:t>
            </a:r>
          </a:p>
        </p:txBody>
      </p:sp>
      <p:cxnSp>
        <p:nvCxnSpPr>
          <p:cNvPr id="51" name="直線矢印コネクタ 50"/>
          <p:cNvCxnSpPr>
            <a:stCxn id="50" idx="2"/>
            <a:endCxn id="5" idx="0"/>
          </p:cNvCxnSpPr>
          <p:nvPr/>
        </p:nvCxnSpPr>
        <p:spPr>
          <a:xfrm flipH="1">
            <a:off x="1610271" y="1132597"/>
            <a:ext cx="1167" cy="3713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3037535" y="809431"/>
            <a:ext cx="2963437" cy="307777"/>
          </a:xfrm>
          <a:prstGeom prst="rect">
            <a:avLst/>
          </a:prstGeom>
          <a:noFill/>
          <a:ln>
            <a:noFill/>
          </a:ln>
        </p:spPr>
        <p:txBody>
          <a:bodyPr wrap="square" rtlCol="0">
            <a:spAutoFit/>
          </a:bodyPr>
          <a:lstStyle/>
          <a:p>
            <a:r>
              <a:rPr lang="en-US" altLang="ja-JP" sz="1400" dirty="0" smtClean="0">
                <a:latin typeface="+mn-ea"/>
              </a:rPr>
              <a:t>※</a:t>
            </a:r>
            <a:r>
              <a:rPr lang="ja-JP" altLang="en-US" sz="1400" dirty="0" smtClean="0">
                <a:latin typeface="+mn-ea"/>
              </a:rPr>
              <a:t>本人</a:t>
            </a:r>
            <a:r>
              <a:rPr lang="en-US" altLang="ja-JP" sz="1400" dirty="0" smtClean="0">
                <a:latin typeface="+mn-ea"/>
              </a:rPr>
              <a:t>/</a:t>
            </a:r>
            <a:r>
              <a:rPr lang="ja-JP" altLang="en-US" sz="1400" dirty="0" smtClean="0">
                <a:latin typeface="+mn-ea"/>
              </a:rPr>
              <a:t>家族測定●例を含む</a:t>
            </a:r>
            <a:endParaRPr lang="ja-JP" altLang="en-US" sz="1400" dirty="0">
              <a:latin typeface="+mn-ea"/>
            </a:endParaRPr>
          </a:p>
        </p:txBody>
      </p:sp>
      <p:sp>
        <p:nvSpPr>
          <p:cNvPr id="54" name="テキスト ボックス 53"/>
          <p:cNvSpPr txBox="1"/>
          <p:nvPr/>
        </p:nvSpPr>
        <p:spPr>
          <a:xfrm>
            <a:off x="5613092" y="2790355"/>
            <a:ext cx="2953158" cy="307777"/>
          </a:xfrm>
          <a:prstGeom prst="rect">
            <a:avLst/>
          </a:prstGeom>
          <a:noFill/>
          <a:ln>
            <a:noFill/>
          </a:ln>
        </p:spPr>
        <p:txBody>
          <a:bodyPr wrap="square" rtlCol="0">
            <a:spAutoFit/>
          </a:bodyPr>
          <a:lstStyle/>
          <a:p>
            <a:r>
              <a:rPr lang="en-US" altLang="ja-JP" sz="1400" dirty="0" smtClean="0">
                <a:latin typeface="+mn-ea"/>
              </a:rPr>
              <a:t>※</a:t>
            </a:r>
            <a:r>
              <a:rPr lang="ja-JP" altLang="en-US" sz="1400" dirty="0">
                <a:latin typeface="+mn-ea"/>
              </a:rPr>
              <a:t>静脈</a:t>
            </a:r>
            <a:r>
              <a:rPr lang="ja-JP" altLang="en-US" sz="1400" dirty="0" smtClean="0">
                <a:latin typeface="+mn-ea"/>
              </a:rPr>
              <a:t>路確保率（</a:t>
            </a:r>
            <a:r>
              <a:rPr lang="en-US" altLang="ja-JP" sz="1400" dirty="0">
                <a:latin typeface="+mn-ea"/>
              </a:rPr>
              <a:t>H</a:t>
            </a:r>
            <a:r>
              <a:rPr lang="en-US" altLang="ja-JP" sz="1400" dirty="0" smtClean="0">
                <a:latin typeface="+mn-ea"/>
              </a:rPr>
              <a:t>/G</a:t>
            </a:r>
            <a:r>
              <a:rPr lang="ja-JP" altLang="en-US" sz="1400" dirty="0" smtClean="0">
                <a:latin typeface="+mn-ea"/>
              </a:rPr>
              <a:t>）</a:t>
            </a:r>
            <a:r>
              <a:rPr lang="en-US" altLang="ja-JP" sz="1400" dirty="0">
                <a:latin typeface="+mn-ea"/>
              </a:rPr>
              <a:t>=</a:t>
            </a:r>
            <a:r>
              <a:rPr lang="ja-JP" altLang="en-US" sz="1400" dirty="0">
                <a:latin typeface="+mn-ea"/>
              </a:rPr>
              <a:t>●●％　</a:t>
            </a:r>
          </a:p>
        </p:txBody>
      </p:sp>
      <p:sp>
        <p:nvSpPr>
          <p:cNvPr id="59" name="テキスト ボックス 58"/>
          <p:cNvSpPr txBox="1"/>
          <p:nvPr/>
        </p:nvSpPr>
        <p:spPr>
          <a:xfrm>
            <a:off x="3168119" y="1819587"/>
            <a:ext cx="6247611" cy="646331"/>
          </a:xfrm>
          <a:prstGeom prst="rect">
            <a:avLst/>
          </a:prstGeom>
          <a:noFill/>
          <a:ln>
            <a:noFill/>
          </a:ln>
        </p:spPr>
        <p:txBody>
          <a:bodyPr wrap="square" rtlCol="0">
            <a:spAutoFit/>
          </a:bodyPr>
          <a:lstStyle/>
          <a:p>
            <a:r>
              <a:rPr lang="ja-JP" altLang="en-US" sz="1200" dirty="0" smtClean="0">
                <a:latin typeface="+mn-ea"/>
              </a:rPr>
              <a:t>理由</a:t>
            </a:r>
            <a:r>
              <a:rPr lang="ja-JP" altLang="en-US" sz="1200" dirty="0">
                <a:latin typeface="+mn-ea"/>
              </a:rPr>
              <a:t>：１５歳未満●</a:t>
            </a:r>
            <a:r>
              <a:rPr lang="ja-JP" altLang="en-US" sz="1200" dirty="0" smtClean="0">
                <a:latin typeface="+mn-ea"/>
              </a:rPr>
              <a:t>例、意識改善●</a:t>
            </a:r>
            <a:r>
              <a:rPr lang="ja-JP" altLang="en-US" sz="1200" dirty="0">
                <a:latin typeface="+mn-ea"/>
              </a:rPr>
              <a:t>例</a:t>
            </a:r>
            <a:r>
              <a:rPr lang="ja-JP" altLang="en-US" sz="1200" dirty="0" smtClean="0">
                <a:latin typeface="+mn-ea"/>
              </a:rPr>
              <a:t>、病院至近●</a:t>
            </a:r>
            <a:r>
              <a:rPr lang="ja-JP" altLang="en-US" sz="1200" dirty="0">
                <a:latin typeface="+mn-ea"/>
              </a:rPr>
              <a:t>例</a:t>
            </a:r>
            <a:r>
              <a:rPr lang="ja-JP" altLang="en-US" sz="1200" dirty="0" smtClean="0">
                <a:latin typeface="+mn-ea"/>
              </a:rPr>
              <a:t>、家族等不理解●例、</a:t>
            </a:r>
            <a:endParaRPr lang="en-US" altLang="ja-JP" sz="1200" dirty="0">
              <a:latin typeface="+mn-ea"/>
            </a:endParaRPr>
          </a:p>
          <a:p>
            <a:r>
              <a:rPr lang="ja-JP" altLang="en-US" sz="1200" dirty="0">
                <a:latin typeface="+mn-ea"/>
              </a:rPr>
              <a:t> </a:t>
            </a:r>
            <a:r>
              <a:rPr lang="ja-JP" altLang="en-US" sz="1200" dirty="0" smtClean="0">
                <a:latin typeface="+mn-ea"/>
              </a:rPr>
              <a:t> 　　  穿刺静脈候補なし●例、安静確保困難●例、経口投与済み●例、他処置優先●例</a:t>
            </a:r>
            <a:endParaRPr lang="en-US" altLang="ja-JP" sz="1200" dirty="0" smtClean="0">
              <a:latin typeface="+mn-ea"/>
            </a:endParaRPr>
          </a:p>
          <a:p>
            <a:r>
              <a:rPr lang="ja-JP" altLang="en-US" sz="1200" dirty="0">
                <a:latin typeface="+mn-ea"/>
              </a:rPr>
              <a:t>　</a:t>
            </a:r>
            <a:r>
              <a:rPr lang="ja-JP" altLang="en-US" sz="1200" dirty="0" smtClean="0">
                <a:latin typeface="+mn-ea"/>
              </a:rPr>
              <a:t>　　　搬送優先●例、その他のプロトコール</a:t>
            </a:r>
            <a:r>
              <a:rPr lang="ja-JP" altLang="en-US" sz="1200" dirty="0">
                <a:latin typeface="+mn-ea"/>
              </a:rPr>
              <a:t>の適応外●例、医師指示●例、その他</a:t>
            </a:r>
            <a:r>
              <a:rPr lang="ja-JP" altLang="en-US" sz="1200" dirty="0" smtClean="0">
                <a:latin typeface="+mn-ea"/>
              </a:rPr>
              <a:t>（●）●例　</a:t>
            </a:r>
            <a:endParaRPr lang="ja-JP" altLang="en-US" sz="1200" dirty="0">
              <a:latin typeface="+mn-ea"/>
            </a:endParaRPr>
          </a:p>
        </p:txBody>
      </p:sp>
      <p:cxnSp>
        <p:nvCxnSpPr>
          <p:cNvPr id="34" name="カギ線コネクタ 33"/>
          <p:cNvCxnSpPr>
            <a:endCxn id="35" idx="0"/>
          </p:cNvCxnSpPr>
          <p:nvPr/>
        </p:nvCxnSpPr>
        <p:spPr>
          <a:xfrm>
            <a:off x="1608605" y="2516976"/>
            <a:ext cx="2809439" cy="250236"/>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3222995" y="2767212"/>
            <a:ext cx="2390097" cy="338554"/>
          </a:xfrm>
          <a:prstGeom prst="rect">
            <a:avLst/>
          </a:prstGeom>
          <a:noFill/>
          <a:ln>
            <a:solidFill>
              <a:schemeClr val="tx1"/>
            </a:solidFill>
          </a:ln>
        </p:spPr>
        <p:txBody>
          <a:bodyPr wrap="square" rtlCol="0">
            <a:spAutoFit/>
          </a:bodyPr>
          <a:lstStyle/>
          <a:p>
            <a:r>
              <a:rPr lang="en-US" altLang="ja-JP" sz="1600" dirty="0">
                <a:latin typeface="+mn-ea"/>
              </a:rPr>
              <a:t>H</a:t>
            </a:r>
            <a:r>
              <a:rPr lang="en-US" altLang="ja-JP" sz="1600" dirty="0" smtClean="0">
                <a:latin typeface="+mn-ea"/>
              </a:rPr>
              <a:t>’</a:t>
            </a:r>
            <a:r>
              <a:rPr lang="ja-JP" altLang="en-US" sz="1600" dirty="0" smtClean="0">
                <a:latin typeface="+mn-ea"/>
              </a:rPr>
              <a:t>確保できず：</a:t>
            </a:r>
            <a:r>
              <a:rPr lang="ja-JP" altLang="en-US" sz="1600" dirty="0">
                <a:latin typeface="+mn-ea"/>
              </a:rPr>
              <a:t>　</a:t>
            </a:r>
            <a:r>
              <a:rPr lang="ja-JP" altLang="en-US" sz="1600" dirty="0" smtClean="0">
                <a:latin typeface="+mn-ea"/>
              </a:rPr>
              <a:t>●</a:t>
            </a:r>
            <a:r>
              <a:rPr lang="ja-JP" altLang="en-US" sz="1600" dirty="0">
                <a:latin typeface="+mn-ea"/>
              </a:rPr>
              <a:t>●例</a:t>
            </a:r>
          </a:p>
        </p:txBody>
      </p:sp>
      <p:sp>
        <p:nvSpPr>
          <p:cNvPr id="38" name="テキスト ボックス 37"/>
          <p:cNvSpPr txBox="1"/>
          <p:nvPr/>
        </p:nvSpPr>
        <p:spPr>
          <a:xfrm>
            <a:off x="3168119" y="3092188"/>
            <a:ext cx="5802335" cy="830997"/>
          </a:xfrm>
          <a:prstGeom prst="rect">
            <a:avLst/>
          </a:prstGeom>
          <a:noFill/>
          <a:ln>
            <a:noFill/>
          </a:ln>
        </p:spPr>
        <p:txBody>
          <a:bodyPr wrap="square" rtlCol="0">
            <a:spAutoFit/>
          </a:bodyPr>
          <a:lstStyle/>
          <a:p>
            <a:r>
              <a:rPr lang="ja-JP" altLang="en-US" sz="1200" dirty="0">
                <a:latin typeface="+mn-ea"/>
              </a:rPr>
              <a:t>理由（１回目）</a:t>
            </a:r>
            <a:r>
              <a:rPr lang="ja-JP" altLang="en-US" sz="1200" dirty="0" smtClean="0">
                <a:latin typeface="+mn-ea"/>
              </a:rPr>
              <a:t>：逆血なし●</a:t>
            </a:r>
            <a:r>
              <a:rPr lang="ja-JP" altLang="en-US" sz="1200" dirty="0">
                <a:latin typeface="+mn-ea"/>
              </a:rPr>
              <a:t>例</a:t>
            </a:r>
            <a:r>
              <a:rPr lang="ja-JP" altLang="en-US" sz="1200" dirty="0" smtClean="0">
                <a:latin typeface="+mn-ea"/>
              </a:rPr>
              <a:t>、外筒刺入できず●</a:t>
            </a:r>
            <a:r>
              <a:rPr lang="ja-JP" altLang="en-US" sz="1200" dirty="0">
                <a:latin typeface="+mn-ea"/>
              </a:rPr>
              <a:t>例</a:t>
            </a:r>
            <a:r>
              <a:rPr lang="ja-JP" altLang="en-US" sz="1200" dirty="0" smtClean="0">
                <a:latin typeface="+mn-ea"/>
              </a:rPr>
              <a:t>、外筒刺入後の腫れ漏れ●例</a:t>
            </a:r>
            <a:endParaRPr lang="en-US" altLang="ja-JP" sz="1200" dirty="0" smtClean="0">
              <a:latin typeface="+mn-ea"/>
            </a:endParaRPr>
          </a:p>
          <a:p>
            <a:r>
              <a:rPr lang="en-US" altLang="ja-JP" sz="1200" dirty="0">
                <a:latin typeface="+mn-ea"/>
              </a:rPr>
              <a:t>	</a:t>
            </a:r>
            <a:r>
              <a:rPr lang="ja-JP" altLang="en-US" sz="1200" dirty="0">
                <a:latin typeface="+mn-ea"/>
              </a:rPr>
              <a:t> </a:t>
            </a:r>
            <a:r>
              <a:rPr lang="ja-JP" altLang="en-US" sz="1200" dirty="0" smtClean="0">
                <a:latin typeface="+mn-ea"/>
              </a:rPr>
              <a:t>滴下不良●例、その他（●）●例</a:t>
            </a:r>
            <a:endParaRPr lang="en-US" altLang="ja-JP" sz="1200" dirty="0">
              <a:latin typeface="+mn-ea"/>
            </a:endParaRPr>
          </a:p>
          <a:p>
            <a:r>
              <a:rPr lang="ja-JP" altLang="en-US" sz="1200" dirty="0">
                <a:latin typeface="+mn-ea"/>
              </a:rPr>
              <a:t>　　　（２回目）：逆血なし●例、外筒刺入できず●例、外筒刺入後の腫れ漏れ●例</a:t>
            </a:r>
            <a:endParaRPr lang="en-US" altLang="ja-JP" sz="1200" dirty="0">
              <a:latin typeface="+mn-ea"/>
            </a:endParaRPr>
          </a:p>
          <a:p>
            <a:r>
              <a:rPr lang="en-US" altLang="ja-JP" sz="1200" dirty="0">
                <a:latin typeface="+mn-ea"/>
              </a:rPr>
              <a:t>	</a:t>
            </a:r>
            <a:r>
              <a:rPr lang="ja-JP" altLang="en-US" sz="1200" dirty="0">
                <a:latin typeface="+mn-ea"/>
              </a:rPr>
              <a:t> 滴下不良●例、その他（●）●例</a:t>
            </a:r>
            <a:endParaRPr lang="en-US" altLang="ja-JP" sz="1200" dirty="0">
              <a:latin typeface="+mn-ea"/>
            </a:endParaRPr>
          </a:p>
        </p:txBody>
      </p:sp>
      <p:sp>
        <p:nvSpPr>
          <p:cNvPr id="39" name="テキスト ボックス 38"/>
          <p:cNvSpPr txBox="1"/>
          <p:nvPr/>
        </p:nvSpPr>
        <p:spPr>
          <a:xfrm>
            <a:off x="5613092" y="1525088"/>
            <a:ext cx="2953158" cy="307777"/>
          </a:xfrm>
          <a:prstGeom prst="rect">
            <a:avLst/>
          </a:prstGeom>
          <a:noFill/>
          <a:ln>
            <a:noFill/>
          </a:ln>
        </p:spPr>
        <p:txBody>
          <a:bodyPr wrap="square" rtlCol="0">
            <a:spAutoFit/>
          </a:bodyPr>
          <a:lstStyle/>
          <a:p>
            <a:r>
              <a:rPr lang="en-US" altLang="ja-JP" sz="1400" dirty="0" smtClean="0">
                <a:latin typeface="+mn-ea"/>
              </a:rPr>
              <a:t>※</a:t>
            </a:r>
            <a:r>
              <a:rPr lang="ja-JP" altLang="en-US" sz="1400" dirty="0">
                <a:latin typeface="+mn-ea"/>
              </a:rPr>
              <a:t>静脈</a:t>
            </a:r>
            <a:r>
              <a:rPr lang="ja-JP" altLang="en-US" sz="1400" dirty="0" smtClean="0">
                <a:latin typeface="+mn-ea"/>
              </a:rPr>
              <a:t>路確保</a:t>
            </a:r>
            <a:r>
              <a:rPr lang="ja-JP" altLang="en-US" sz="1400" dirty="0">
                <a:latin typeface="+mn-ea"/>
              </a:rPr>
              <a:t>試行</a:t>
            </a:r>
            <a:r>
              <a:rPr lang="ja-JP" altLang="en-US" sz="1400" dirty="0" smtClean="0">
                <a:latin typeface="+mn-ea"/>
              </a:rPr>
              <a:t>率（</a:t>
            </a:r>
            <a:r>
              <a:rPr lang="en-US" altLang="ja-JP" sz="1400" dirty="0" smtClean="0">
                <a:latin typeface="+mn-ea"/>
              </a:rPr>
              <a:t>G/F</a:t>
            </a:r>
            <a:r>
              <a:rPr lang="ja-JP" altLang="en-US" sz="1400" dirty="0" smtClean="0">
                <a:latin typeface="+mn-ea"/>
              </a:rPr>
              <a:t>）</a:t>
            </a:r>
            <a:r>
              <a:rPr lang="en-US" altLang="ja-JP" sz="1400" dirty="0">
                <a:latin typeface="+mn-ea"/>
              </a:rPr>
              <a:t>=</a:t>
            </a:r>
            <a:r>
              <a:rPr lang="ja-JP" altLang="en-US" sz="1400" dirty="0">
                <a:latin typeface="+mn-ea"/>
              </a:rPr>
              <a:t>●●％　</a:t>
            </a:r>
          </a:p>
        </p:txBody>
      </p:sp>
      <p:sp>
        <p:nvSpPr>
          <p:cNvPr id="46" name="テキスト ボックス 45"/>
          <p:cNvSpPr txBox="1"/>
          <p:nvPr/>
        </p:nvSpPr>
        <p:spPr>
          <a:xfrm>
            <a:off x="1574964" y="3095715"/>
            <a:ext cx="1593155" cy="1384995"/>
          </a:xfrm>
          <a:prstGeom prst="rect">
            <a:avLst/>
          </a:prstGeom>
          <a:noFill/>
          <a:ln>
            <a:noFill/>
          </a:ln>
        </p:spPr>
        <p:txBody>
          <a:bodyPr wrap="square" rtlCol="0">
            <a:spAutoFit/>
          </a:bodyPr>
          <a:lstStyle/>
          <a:p>
            <a:r>
              <a:rPr lang="ja-JP" altLang="en-US" sz="1200" dirty="0" smtClean="0">
                <a:latin typeface="+mn-ea"/>
              </a:rPr>
              <a:t>橈側皮静脈</a:t>
            </a:r>
            <a:r>
              <a:rPr lang="en-US" altLang="ja-JP" sz="1200" dirty="0" smtClean="0">
                <a:latin typeface="+mn-ea"/>
              </a:rPr>
              <a:t>	</a:t>
            </a:r>
            <a:r>
              <a:rPr lang="ja-JP" altLang="en-US" sz="1200" dirty="0" smtClean="0">
                <a:latin typeface="+mn-ea"/>
              </a:rPr>
              <a:t>●例</a:t>
            </a:r>
            <a:endParaRPr lang="en-US" altLang="ja-JP" sz="1200" dirty="0" smtClean="0">
              <a:latin typeface="+mn-ea"/>
            </a:endParaRPr>
          </a:p>
          <a:p>
            <a:r>
              <a:rPr lang="ja-JP" altLang="en-US" sz="1200" dirty="0" smtClean="0">
                <a:latin typeface="+mn-ea"/>
              </a:rPr>
              <a:t>尺側皮静脈</a:t>
            </a:r>
            <a:r>
              <a:rPr lang="en-US" altLang="ja-JP" sz="1200" dirty="0" smtClean="0">
                <a:latin typeface="+mn-ea"/>
              </a:rPr>
              <a:t>	</a:t>
            </a:r>
            <a:r>
              <a:rPr lang="ja-JP" altLang="en-US" sz="1200" dirty="0" smtClean="0">
                <a:latin typeface="+mn-ea"/>
              </a:rPr>
              <a:t>●例</a:t>
            </a:r>
            <a:endParaRPr lang="en-US" altLang="ja-JP" sz="1200" dirty="0" smtClean="0">
              <a:latin typeface="+mn-ea"/>
            </a:endParaRPr>
          </a:p>
          <a:p>
            <a:r>
              <a:rPr lang="ja-JP" altLang="en-US" sz="1200" dirty="0" smtClean="0">
                <a:latin typeface="+mn-ea"/>
              </a:rPr>
              <a:t>肘正中皮静脈●例</a:t>
            </a:r>
            <a:endParaRPr lang="en-US" altLang="ja-JP" sz="1200" dirty="0" smtClean="0">
              <a:latin typeface="+mn-ea"/>
            </a:endParaRPr>
          </a:p>
          <a:p>
            <a:r>
              <a:rPr lang="ja-JP" altLang="en-US" sz="1200" dirty="0">
                <a:latin typeface="+mn-ea"/>
              </a:rPr>
              <a:t>手</a:t>
            </a:r>
            <a:r>
              <a:rPr lang="ja-JP" altLang="en-US" sz="1200" dirty="0" smtClean="0">
                <a:latin typeface="+mn-ea"/>
              </a:rPr>
              <a:t>背静脈　　　●例</a:t>
            </a:r>
            <a:endParaRPr lang="en-US" altLang="ja-JP" sz="1200" dirty="0" smtClean="0">
              <a:latin typeface="+mn-ea"/>
            </a:endParaRPr>
          </a:p>
          <a:p>
            <a:r>
              <a:rPr lang="ja-JP" altLang="en-US" sz="1200" dirty="0">
                <a:latin typeface="+mn-ea"/>
              </a:rPr>
              <a:t>足背静脈　　　●例</a:t>
            </a:r>
          </a:p>
          <a:p>
            <a:r>
              <a:rPr lang="ja-JP" altLang="en-US" sz="1200" dirty="0">
                <a:latin typeface="+mn-ea"/>
              </a:rPr>
              <a:t>大伏在静脈 　●例</a:t>
            </a:r>
          </a:p>
          <a:p>
            <a:endParaRPr lang="en-US" altLang="ja-JP" sz="1200" dirty="0" smtClean="0">
              <a:latin typeface="+mn-ea"/>
            </a:endParaRPr>
          </a:p>
        </p:txBody>
      </p:sp>
      <p:sp>
        <p:nvSpPr>
          <p:cNvPr id="27" name="テキスト ボックス 26"/>
          <p:cNvSpPr txBox="1"/>
          <p:nvPr/>
        </p:nvSpPr>
        <p:spPr>
          <a:xfrm>
            <a:off x="99097" y="3094948"/>
            <a:ext cx="1188970" cy="461665"/>
          </a:xfrm>
          <a:prstGeom prst="rect">
            <a:avLst/>
          </a:prstGeom>
          <a:noFill/>
          <a:ln>
            <a:noFill/>
          </a:ln>
        </p:spPr>
        <p:txBody>
          <a:bodyPr wrap="square" rtlCol="0">
            <a:spAutoFit/>
          </a:bodyPr>
          <a:lstStyle/>
          <a:p>
            <a:r>
              <a:rPr lang="ja-JP" altLang="en-US" sz="1200" dirty="0" smtClean="0">
                <a:latin typeface="+mn-ea"/>
              </a:rPr>
              <a:t>１回目　●</a:t>
            </a:r>
            <a:r>
              <a:rPr lang="ja-JP" altLang="en-US" sz="1200" dirty="0">
                <a:latin typeface="+mn-ea"/>
              </a:rPr>
              <a:t>●例</a:t>
            </a:r>
            <a:endParaRPr lang="en-US" altLang="ja-JP" sz="1200" dirty="0">
              <a:latin typeface="+mn-ea"/>
            </a:endParaRPr>
          </a:p>
          <a:p>
            <a:r>
              <a:rPr lang="ja-JP" altLang="en-US" sz="1200" dirty="0" smtClean="0">
                <a:latin typeface="+mn-ea"/>
              </a:rPr>
              <a:t>２回目　●</a:t>
            </a:r>
            <a:r>
              <a:rPr lang="ja-JP" altLang="en-US" sz="1200" dirty="0">
                <a:latin typeface="+mn-ea"/>
              </a:rPr>
              <a:t>●例</a:t>
            </a:r>
          </a:p>
        </p:txBody>
      </p:sp>
      <p:sp>
        <p:nvSpPr>
          <p:cNvPr id="28" name="テキスト ボックス 27"/>
          <p:cNvSpPr txBox="1"/>
          <p:nvPr/>
        </p:nvSpPr>
        <p:spPr>
          <a:xfrm>
            <a:off x="4104527" y="4835115"/>
            <a:ext cx="2788137" cy="830997"/>
          </a:xfrm>
          <a:prstGeom prst="rect">
            <a:avLst/>
          </a:prstGeom>
          <a:noFill/>
          <a:ln>
            <a:noFill/>
          </a:ln>
        </p:spPr>
        <p:txBody>
          <a:bodyPr wrap="square" rtlCol="0">
            <a:spAutoFit/>
          </a:bodyPr>
          <a:lstStyle/>
          <a:p>
            <a:r>
              <a:rPr lang="ja-JP" altLang="en-US" sz="1200" dirty="0" smtClean="0">
                <a:latin typeface="+mn-ea"/>
              </a:rPr>
              <a:t>理由</a:t>
            </a:r>
            <a:endParaRPr lang="en-US" altLang="ja-JP" sz="1200" dirty="0" smtClean="0">
              <a:latin typeface="+mn-ea"/>
            </a:endParaRPr>
          </a:p>
          <a:p>
            <a:r>
              <a:rPr lang="ja-JP" altLang="en-US" sz="1200" dirty="0" smtClean="0">
                <a:latin typeface="+mn-ea"/>
              </a:rPr>
              <a:t>　投与開始前静脈路トラブル●例</a:t>
            </a:r>
            <a:endParaRPr lang="en-US" altLang="ja-JP" sz="1200" dirty="0" smtClean="0">
              <a:latin typeface="+mn-ea"/>
            </a:endParaRPr>
          </a:p>
          <a:p>
            <a:r>
              <a:rPr lang="ja-JP" altLang="en-US" sz="1200" dirty="0" smtClean="0">
                <a:latin typeface="+mn-ea"/>
              </a:rPr>
              <a:t>　不穏状態●例、意識レベル回復●例　　</a:t>
            </a:r>
            <a:endParaRPr lang="en-US" altLang="ja-JP" sz="1200" dirty="0" smtClean="0">
              <a:latin typeface="+mn-ea"/>
            </a:endParaRPr>
          </a:p>
          <a:p>
            <a:r>
              <a:rPr lang="ja-JP" altLang="en-US" sz="1200" dirty="0">
                <a:latin typeface="+mn-ea"/>
              </a:rPr>
              <a:t>　</a:t>
            </a:r>
            <a:r>
              <a:rPr lang="ja-JP" altLang="en-US" sz="1200" dirty="0" smtClean="0">
                <a:latin typeface="+mn-ea"/>
              </a:rPr>
              <a:t>病院</a:t>
            </a:r>
            <a:r>
              <a:rPr lang="ja-JP" altLang="en-US" sz="1200" dirty="0">
                <a:latin typeface="+mn-ea"/>
              </a:rPr>
              <a:t>至近●</a:t>
            </a:r>
            <a:r>
              <a:rPr lang="ja-JP" altLang="en-US" sz="1200" dirty="0" smtClean="0">
                <a:latin typeface="+mn-ea"/>
              </a:rPr>
              <a:t>例、他（●）●例</a:t>
            </a:r>
            <a:endParaRPr lang="en-US" altLang="ja-JP" sz="1200" dirty="0" smtClean="0">
              <a:latin typeface="+mn-ea"/>
            </a:endParaRPr>
          </a:p>
        </p:txBody>
      </p:sp>
      <p:sp>
        <p:nvSpPr>
          <p:cNvPr id="57" name="テキスト ボックス 56"/>
          <p:cNvSpPr txBox="1"/>
          <p:nvPr/>
        </p:nvSpPr>
        <p:spPr>
          <a:xfrm>
            <a:off x="178594" y="6115652"/>
            <a:ext cx="2865688" cy="338554"/>
          </a:xfrm>
          <a:prstGeom prst="rect">
            <a:avLst/>
          </a:prstGeom>
          <a:noFill/>
          <a:ln>
            <a:solidFill>
              <a:schemeClr val="tx1"/>
            </a:solidFill>
          </a:ln>
        </p:spPr>
        <p:txBody>
          <a:bodyPr wrap="square" rtlCol="0">
            <a:spAutoFit/>
          </a:bodyPr>
          <a:lstStyle/>
          <a:p>
            <a:r>
              <a:rPr lang="en-US" altLang="ja-JP" sz="1600" dirty="0">
                <a:latin typeface="+mn-ea"/>
              </a:rPr>
              <a:t>J</a:t>
            </a:r>
            <a:r>
              <a:rPr lang="ja-JP" altLang="en-US" sz="1600" dirty="0">
                <a:latin typeface="+mn-ea"/>
              </a:rPr>
              <a:t>　</a:t>
            </a:r>
            <a:r>
              <a:rPr lang="ja-JP" altLang="en-US" sz="1600" dirty="0" smtClean="0">
                <a:latin typeface="+mn-ea"/>
              </a:rPr>
              <a:t>意識改善：　　　●</a:t>
            </a:r>
            <a:r>
              <a:rPr lang="ja-JP" altLang="en-US" sz="1600" dirty="0">
                <a:latin typeface="+mn-ea"/>
              </a:rPr>
              <a:t>●例</a:t>
            </a:r>
          </a:p>
        </p:txBody>
      </p:sp>
      <p:cxnSp>
        <p:nvCxnSpPr>
          <p:cNvPr id="58" name="直線矢印コネクタ 57"/>
          <p:cNvCxnSpPr>
            <a:endCxn id="57" idx="0"/>
          </p:cNvCxnSpPr>
          <p:nvPr/>
        </p:nvCxnSpPr>
        <p:spPr>
          <a:xfrm>
            <a:off x="1611438" y="4876354"/>
            <a:ext cx="0" cy="12392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カギ線コネクタ 59"/>
          <p:cNvCxnSpPr>
            <a:endCxn id="61" idx="0"/>
          </p:cNvCxnSpPr>
          <p:nvPr/>
        </p:nvCxnSpPr>
        <p:spPr>
          <a:xfrm>
            <a:off x="1611438" y="5853041"/>
            <a:ext cx="2809439" cy="261651"/>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3225828" y="6114692"/>
            <a:ext cx="2390097" cy="338554"/>
          </a:xfrm>
          <a:prstGeom prst="rect">
            <a:avLst/>
          </a:prstGeom>
          <a:noFill/>
          <a:ln>
            <a:solidFill>
              <a:schemeClr val="tx1"/>
            </a:solidFill>
          </a:ln>
        </p:spPr>
        <p:txBody>
          <a:bodyPr wrap="square" rtlCol="0">
            <a:spAutoFit/>
          </a:bodyPr>
          <a:lstStyle/>
          <a:p>
            <a:r>
              <a:rPr lang="en-US" altLang="ja-JP" sz="1600" dirty="0">
                <a:latin typeface="+mn-ea"/>
              </a:rPr>
              <a:t>J</a:t>
            </a:r>
            <a:r>
              <a:rPr lang="en-US" altLang="ja-JP" sz="1600" dirty="0" smtClean="0">
                <a:latin typeface="+mn-ea"/>
              </a:rPr>
              <a:t>’</a:t>
            </a:r>
            <a:r>
              <a:rPr lang="ja-JP" altLang="en-US" sz="1600" dirty="0" smtClean="0">
                <a:latin typeface="+mn-ea"/>
              </a:rPr>
              <a:t>改善せず：　　　●</a:t>
            </a:r>
            <a:r>
              <a:rPr lang="ja-JP" altLang="en-US" sz="1600" dirty="0">
                <a:latin typeface="+mn-ea"/>
              </a:rPr>
              <a:t>例　</a:t>
            </a:r>
          </a:p>
        </p:txBody>
      </p:sp>
      <p:sp>
        <p:nvSpPr>
          <p:cNvPr id="63" name="テキスト ボックス 62"/>
          <p:cNvSpPr txBox="1"/>
          <p:nvPr/>
        </p:nvSpPr>
        <p:spPr>
          <a:xfrm>
            <a:off x="101929" y="4865537"/>
            <a:ext cx="1506675" cy="461665"/>
          </a:xfrm>
          <a:prstGeom prst="rect">
            <a:avLst/>
          </a:prstGeom>
          <a:noFill/>
          <a:ln>
            <a:noFill/>
          </a:ln>
        </p:spPr>
        <p:txBody>
          <a:bodyPr wrap="square" rtlCol="0">
            <a:spAutoFit/>
          </a:bodyPr>
          <a:lstStyle/>
          <a:p>
            <a:r>
              <a:rPr lang="ja-JP" altLang="en-US" sz="1200" dirty="0">
                <a:latin typeface="+mn-ea"/>
              </a:rPr>
              <a:t>指示量</a:t>
            </a:r>
            <a:r>
              <a:rPr lang="ja-JP" altLang="en-US" sz="1200" dirty="0" smtClean="0">
                <a:latin typeface="+mn-ea"/>
              </a:rPr>
              <a:t>投与　●</a:t>
            </a:r>
            <a:r>
              <a:rPr lang="ja-JP" altLang="en-US" sz="1200" dirty="0">
                <a:latin typeface="+mn-ea"/>
              </a:rPr>
              <a:t>●例</a:t>
            </a:r>
            <a:endParaRPr lang="en-US" altLang="ja-JP" sz="1200" dirty="0">
              <a:latin typeface="+mn-ea"/>
            </a:endParaRPr>
          </a:p>
          <a:p>
            <a:r>
              <a:rPr lang="ja-JP" altLang="en-US" sz="1200" dirty="0" smtClean="0">
                <a:latin typeface="+mn-ea"/>
              </a:rPr>
              <a:t>指示量未満　●</a:t>
            </a:r>
            <a:r>
              <a:rPr lang="ja-JP" altLang="en-US" sz="1200" dirty="0">
                <a:latin typeface="+mn-ea"/>
              </a:rPr>
              <a:t>●例</a:t>
            </a:r>
          </a:p>
        </p:txBody>
      </p:sp>
      <p:sp>
        <p:nvSpPr>
          <p:cNvPr id="64" name="テキスト ボックス 63"/>
          <p:cNvSpPr txBox="1"/>
          <p:nvPr/>
        </p:nvSpPr>
        <p:spPr>
          <a:xfrm>
            <a:off x="5613092" y="6145469"/>
            <a:ext cx="2493090" cy="276999"/>
          </a:xfrm>
          <a:prstGeom prst="rect">
            <a:avLst/>
          </a:prstGeom>
          <a:noFill/>
          <a:ln>
            <a:noFill/>
          </a:ln>
        </p:spPr>
        <p:txBody>
          <a:bodyPr wrap="square" rtlCol="0">
            <a:spAutoFit/>
          </a:bodyPr>
          <a:lstStyle/>
          <a:p>
            <a:r>
              <a:rPr lang="ja-JP" altLang="en-US" sz="1200" dirty="0" smtClean="0">
                <a:latin typeface="+mn-ea"/>
              </a:rPr>
              <a:t>改善しなかった事例の状況：</a:t>
            </a:r>
            <a:endParaRPr lang="en-US" altLang="ja-JP" sz="1200" dirty="0" smtClean="0">
              <a:latin typeface="+mn-ea"/>
            </a:endParaRPr>
          </a:p>
        </p:txBody>
      </p:sp>
      <p:sp>
        <p:nvSpPr>
          <p:cNvPr id="66" name="テキスト ボックス 65"/>
          <p:cNvSpPr txBox="1"/>
          <p:nvPr/>
        </p:nvSpPr>
        <p:spPr>
          <a:xfrm>
            <a:off x="1599584" y="4835116"/>
            <a:ext cx="2713798" cy="830997"/>
          </a:xfrm>
          <a:prstGeom prst="rect">
            <a:avLst/>
          </a:prstGeom>
          <a:noFill/>
          <a:ln>
            <a:noFill/>
          </a:ln>
        </p:spPr>
        <p:txBody>
          <a:bodyPr wrap="square" rtlCol="0">
            <a:spAutoFit/>
          </a:bodyPr>
          <a:lstStyle/>
          <a:p>
            <a:r>
              <a:rPr lang="ja-JP" altLang="en-US" sz="1200" dirty="0" smtClean="0">
                <a:latin typeface="+mn-ea"/>
              </a:rPr>
              <a:t>指示量未満の理由</a:t>
            </a:r>
            <a:endParaRPr lang="en-US" altLang="ja-JP" sz="1200" dirty="0" smtClean="0">
              <a:latin typeface="+mn-ea"/>
            </a:endParaRPr>
          </a:p>
          <a:p>
            <a:r>
              <a:rPr lang="ja-JP" altLang="en-US" sz="1200" dirty="0" smtClean="0">
                <a:latin typeface="+mn-ea"/>
              </a:rPr>
              <a:t>　投与開始後静脈</a:t>
            </a:r>
            <a:r>
              <a:rPr lang="ja-JP" altLang="en-US" sz="1200" dirty="0">
                <a:latin typeface="+mn-ea"/>
              </a:rPr>
              <a:t>路トラブル●例</a:t>
            </a:r>
            <a:endParaRPr lang="en-US" altLang="ja-JP" sz="1200" dirty="0">
              <a:latin typeface="+mn-ea"/>
            </a:endParaRPr>
          </a:p>
          <a:p>
            <a:r>
              <a:rPr lang="ja-JP" altLang="en-US" sz="1200" dirty="0">
                <a:latin typeface="+mn-ea"/>
              </a:rPr>
              <a:t>　不穏状態●例、意識レベル回復●例　　</a:t>
            </a:r>
            <a:endParaRPr lang="en-US" altLang="ja-JP" sz="1200" dirty="0">
              <a:latin typeface="+mn-ea"/>
            </a:endParaRPr>
          </a:p>
          <a:p>
            <a:r>
              <a:rPr lang="ja-JP" altLang="en-US" sz="1200" dirty="0">
                <a:latin typeface="+mn-ea"/>
              </a:rPr>
              <a:t>　病院至近●例、他（●）●例</a:t>
            </a:r>
            <a:endParaRPr lang="en-US" altLang="ja-JP" sz="1200" dirty="0">
              <a:latin typeface="+mn-ea"/>
            </a:endParaRPr>
          </a:p>
        </p:txBody>
      </p:sp>
      <p:sp>
        <p:nvSpPr>
          <p:cNvPr id="67" name="テキスト ボックス 66"/>
          <p:cNvSpPr txBox="1"/>
          <p:nvPr/>
        </p:nvSpPr>
        <p:spPr>
          <a:xfrm>
            <a:off x="175761" y="6407120"/>
            <a:ext cx="3764643" cy="307777"/>
          </a:xfrm>
          <a:prstGeom prst="rect">
            <a:avLst/>
          </a:prstGeom>
          <a:noFill/>
          <a:ln>
            <a:noFill/>
          </a:ln>
        </p:spPr>
        <p:txBody>
          <a:bodyPr wrap="square" rtlCol="0">
            <a:spAutoFit/>
          </a:bodyPr>
          <a:lstStyle/>
          <a:p>
            <a:r>
              <a:rPr lang="en-US" altLang="ja-JP" sz="1400" dirty="0" smtClean="0">
                <a:latin typeface="+mn-ea"/>
              </a:rPr>
              <a:t>※</a:t>
            </a:r>
            <a:r>
              <a:rPr lang="ja-JP" altLang="en-US" sz="1400" dirty="0">
                <a:latin typeface="+mn-ea"/>
              </a:rPr>
              <a:t>ブドウ</a:t>
            </a:r>
            <a:r>
              <a:rPr lang="ja-JP" altLang="en-US" sz="1400" dirty="0" smtClean="0">
                <a:latin typeface="+mn-ea"/>
              </a:rPr>
              <a:t>糖投与事例意識改善率（</a:t>
            </a:r>
            <a:r>
              <a:rPr lang="en-US" altLang="ja-JP" sz="1400" dirty="0" smtClean="0">
                <a:latin typeface="+mn-ea"/>
              </a:rPr>
              <a:t>J/I</a:t>
            </a:r>
            <a:r>
              <a:rPr lang="ja-JP" altLang="en-US" sz="1400" dirty="0" smtClean="0">
                <a:latin typeface="+mn-ea"/>
              </a:rPr>
              <a:t>）</a:t>
            </a:r>
            <a:r>
              <a:rPr lang="en-US" altLang="ja-JP" sz="1400" dirty="0">
                <a:latin typeface="+mn-ea"/>
              </a:rPr>
              <a:t>=</a:t>
            </a:r>
            <a:r>
              <a:rPr lang="ja-JP" altLang="en-US" sz="1400" dirty="0">
                <a:latin typeface="+mn-ea"/>
              </a:rPr>
              <a:t>●●％　</a:t>
            </a:r>
          </a:p>
        </p:txBody>
      </p:sp>
      <p:sp>
        <p:nvSpPr>
          <p:cNvPr id="40" name="テキスト ボックス 39"/>
          <p:cNvSpPr txBox="1"/>
          <p:nvPr/>
        </p:nvSpPr>
        <p:spPr>
          <a:xfrm>
            <a:off x="177329" y="6559520"/>
            <a:ext cx="4338110" cy="307777"/>
          </a:xfrm>
          <a:prstGeom prst="rect">
            <a:avLst/>
          </a:prstGeom>
          <a:noFill/>
          <a:ln>
            <a:noFill/>
          </a:ln>
        </p:spPr>
        <p:txBody>
          <a:bodyPr wrap="square" rtlCol="0">
            <a:spAutoFit/>
          </a:bodyPr>
          <a:lstStyle/>
          <a:p>
            <a:r>
              <a:rPr lang="en-US" altLang="ja-JP" sz="1400" dirty="0" smtClean="0">
                <a:latin typeface="+mn-ea"/>
              </a:rPr>
              <a:t>※</a:t>
            </a:r>
            <a:r>
              <a:rPr lang="ja-JP" altLang="en-US" sz="1400" dirty="0">
                <a:latin typeface="+mn-ea"/>
              </a:rPr>
              <a:t>静脈路</a:t>
            </a:r>
            <a:r>
              <a:rPr lang="ja-JP" altLang="en-US" sz="1400" dirty="0" smtClean="0">
                <a:latin typeface="+mn-ea"/>
              </a:rPr>
              <a:t>確保試行事例意識改善率（</a:t>
            </a:r>
            <a:r>
              <a:rPr lang="en-US" altLang="ja-JP" sz="1400" dirty="0" smtClean="0">
                <a:latin typeface="+mn-ea"/>
              </a:rPr>
              <a:t>J/</a:t>
            </a:r>
            <a:r>
              <a:rPr lang="en-US" altLang="ja-JP" sz="1400" dirty="0">
                <a:latin typeface="+mn-ea"/>
              </a:rPr>
              <a:t>G</a:t>
            </a:r>
            <a:r>
              <a:rPr lang="ja-JP" altLang="en-US" sz="1400" dirty="0" smtClean="0">
                <a:latin typeface="+mn-ea"/>
              </a:rPr>
              <a:t>）</a:t>
            </a:r>
            <a:r>
              <a:rPr lang="en-US" altLang="ja-JP" sz="1400" dirty="0">
                <a:latin typeface="+mn-ea"/>
              </a:rPr>
              <a:t>=</a:t>
            </a:r>
            <a:r>
              <a:rPr lang="ja-JP" altLang="en-US" sz="1400" dirty="0">
                <a:latin typeface="+mn-ea"/>
              </a:rPr>
              <a:t>●●％　</a:t>
            </a:r>
          </a:p>
        </p:txBody>
      </p:sp>
      <p:sp>
        <p:nvSpPr>
          <p:cNvPr id="41" name="テキスト ボックス 40"/>
          <p:cNvSpPr txBox="1"/>
          <p:nvPr/>
        </p:nvSpPr>
        <p:spPr>
          <a:xfrm>
            <a:off x="6953379" y="4997250"/>
            <a:ext cx="2305606" cy="830997"/>
          </a:xfrm>
          <a:prstGeom prst="rect">
            <a:avLst/>
          </a:prstGeom>
          <a:noFill/>
          <a:ln>
            <a:noFill/>
          </a:ln>
        </p:spPr>
        <p:txBody>
          <a:bodyPr wrap="square" rtlCol="0">
            <a:spAutoFit/>
          </a:bodyPr>
          <a:lstStyle/>
          <a:p>
            <a:r>
              <a:rPr lang="en-US" altLang="ja-JP" sz="1200" dirty="0" smtClean="0">
                <a:latin typeface="+mn-ea"/>
              </a:rPr>
              <a:t>MC</a:t>
            </a:r>
            <a:r>
              <a:rPr lang="ja-JP" altLang="en-US" sz="1200" dirty="0" smtClean="0">
                <a:latin typeface="+mn-ea"/>
              </a:rPr>
              <a:t>医師のブドウ糖投与指示量</a:t>
            </a:r>
            <a:endParaRPr lang="en-US" altLang="ja-JP" sz="1200" dirty="0" smtClean="0">
              <a:latin typeface="+mn-ea"/>
            </a:endParaRPr>
          </a:p>
          <a:p>
            <a:r>
              <a:rPr lang="ja-JP" altLang="en-US" sz="1200" dirty="0" smtClean="0">
                <a:latin typeface="+mn-ea"/>
              </a:rPr>
              <a:t>　４０ｍｌ　●●例</a:t>
            </a:r>
            <a:endParaRPr lang="en-US" altLang="ja-JP" sz="1200" dirty="0" smtClean="0">
              <a:latin typeface="+mn-ea"/>
            </a:endParaRPr>
          </a:p>
          <a:p>
            <a:r>
              <a:rPr lang="ja-JP" altLang="en-US" sz="1200" dirty="0">
                <a:latin typeface="+mn-ea"/>
              </a:rPr>
              <a:t>　</a:t>
            </a:r>
            <a:r>
              <a:rPr lang="ja-JP" altLang="en-US" sz="1200" dirty="0" smtClean="0">
                <a:latin typeface="+mn-ea"/>
              </a:rPr>
              <a:t>２０ｍｌ　●●例</a:t>
            </a:r>
            <a:endParaRPr lang="en-US" altLang="ja-JP" sz="1200" dirty="0" smtClean="0">
              <a:latin typeface="+mn-ea"/>
            </a:endParaRPr>
          </a:p>
          <a:p>
            <a:r>
              <a:rPr lang="ja-JP" altLang="en-US" sz="1200" dirty="0">
                <a:latin typeface="+mn-ea"/>
              </a:rPr>
              <a:t>　</a:t>
            </a:r>
            <a:r>
              <a:rPr lang="ja-JP" altLang="en-US" sz="1200" dirty="0" smtClean="0">
                <a:latin typeface="+mn-ea"/>
              </a:rPr>
              <a:t>その他（●●</a:t>
            </a:r>
            <a:r>
              <a:rPr lang="en-US" altLang="ja-JP" sz="1200" dirty="0" smtClean="0">
                <a:latin typeface="+mn-ea"/>
              </a:rPr>
              <a:t>ml</a:t>
            </a:r>
            <a:r>
              <a:rPr lang="ja-JP" altLang="en-US" sz="1200" dirty="0" smtClean="0">
                <a:latin typeface="+mn-ea"/>
              </a:rPr>
              <a:t>）●●例</a:t>
            </a:r>
            <a:endParaRPr lang="en-US" altLang="ja-JP" sz="1200" dirty="0" smtClean="0">
              <a:latin typeface="+mn-ea"/>
            </a:endParaRPr>
          </a:p>
        </p:txBody>
      </p:sp>
      <p:sp>
        <p:nvSpPr>
          <p:cNvPr id="42" name="テキスト ボックス 41"/>
          <p:cNvSpPr txBox="1"/>
          <p:nvPr/>
        </p:nvSpPr>
        <p:spPr>
          <a:xfrm>
            <a:off x="99095" y="5300084"/>
            <a:ext cx="1451630" cy="646331"/>
          </a:xfrm>
          <a:prstGeom prst="rect">
            <a:avLst/>
          </a:prstGeom>
          <a:noFill/>
          <a:ln>
            <a:noFill/>
          </a:ln>
        </p:spPr>
        <p:txBody>
          <a:bodyPr wrap="square" rtlCol="0">
            <a:spAutoFit/>
          </a:bodyPr>
          <a:lstStyle/>
          <a:p>
            <a:r>
              <a:rPr lang="ja-JP" altLang="en-US" sz="1200" dirty="0" smtClean="0">
                <a:latin typeface="+mn-ea"/>
              </a:rPr>
              <a:t>現場　●</a:t>
            </a:r>
            <a:r>
              <a:rPr lang="ja-JP" altLang="en-US" sz="1200" dirty="0">
                <a:latin typeface="+mn-ea"/>
              </a:rPr>
              <a:t>●例</a:t>
            </a:r>
            <a:endParaRPr lang="en-US" altLang="ja-JP" sz="1200" dirty="0">
              <a:latin typeface="+mn-ea"/>
            </a:endParaRPr>
          </a:p>
          <a:p>
            <a:r>
              <a:rPr lang="ja-JP" altLang="en-US" sz="1200" dirty="0">
                <a:latin typeface="+mn-ea"/>
              </a:rPr>
              <a:t>救急車内</a:t>
            </a:r>
            <a:r>
              <a:rPr lang="ja-JP" altLang="en-US" sz="1200" dirty="0" smtClean="0">
                <a:latin typeface="+mn-ea"/>
              </a:rPr>
              <a:t>●</a:t>
            </a:r>
            <a:r>
              <a:rPr lang="ja-JP" altLang="en-US" sz="1200" dirty="0">
                <a:latin typeface="+mn-ea"/>
              </a:rPr>
              <a:t>●</a:t>
            </a:r>
            <a:r>
              <a:rPr lang="ja-JP" altLang="en-US" sz="1200" dirty="0" smtClean="0">
                <a:latin typeface="+mn-ea"/>
              </a:rPr>
              <a:t>例</a:t>
            </a:r>
            <a:endParaRPr lang="en-US" altLang="ja-JP" sz="1200" dirty="0" smtClean="0">
              <a:latin typeface="+mn-ea"/>
            </a:endParaRPr>
          </a:p>
          <a:p>
            <a:r>
              <a:rPr lang="ja-JP" altLang="en-US" sz="1200" dirty="0" smtClean="0">
                <a:latin typeface="+mn-ea"/>
              </a:rPr>
              <a:t>現場出発後●●例</a:t>
            </a:r>
            <a:endParaRPr lang="ja-JP" altLang="en-US" sz="1200" dirty="0">
              <a:latin typeface="+mn-ea"/>
            </a:endParaRPr>
          </a:p>
        </p:txBody>
      </p:sp>
      <p:sp>
        <p:nvSpPr>
          <p:cNvPr id="43" name="テキスト ボックス 42"/>
          <p:cNvSpPr txBox="1"/>
          <p:nvPr/>
        </p:nvSpPr>
        <p:spPr>
          <a:xfrm>
            <a:off x="106298" y="3571041"/>
            <a:ext cx="1451630" cy="646331"/>
          </a:xfrm>
          <a:prstGeom prst="rect">
            <a:avLst/>
          </a:prstGeom>
          <a:noFill/>
          <a:ln>
            <a:noFill/>
          </a:ln>
        </p:spPr>
        <p:txBody>
          <a:bodyPr wrap="square" rtlCol="0">
            <a:spAutoFit/>
          </a:bodyPr>
          <a:lstStyle/>
          <a:p>
            <a:r>
              <a:rPr lang="ja-JP" altLang="en-US" sz="1200" dirty="0" smtClean="0">
                <a:latin typeface="+mn-ea"/>
              </a:rPr>
              <a:t>現場　●</a:t>
            </a:r>
            <a:r>
              <a:rPr lang="ja-JP" altLang="en-US" sz="1200" dirty="0">
                <a:latin typeface="+mn-ea"/>
              </a:rPr>
              <a:t>●例</a:t>
            </a:r>
            <a:endParaRPr lang="en-US" altLang="ja-JP" sz="1200" dirty="0">
              <a:latin typeface="+mn-ea"/>
            </a:endParaRPr>
          </a:p>
          <a:p>
            <a:r>
              <a:rPr lang="ja-JP" altLang="en-US" sz="1200" dirty="0">
                <a:latin typeface="+mn-ea"/>
              </a:rPr>
              <a:t>救急車内</a:t>
            </a:r>
            <a:r>
              <a:rPr lang="ja-JP" altLang="en-US" sz="1200" dirty="0" smtClean="0">
                <a:latin typeface="+mn-ea"/>
              </a:rPr>
              <a:t>●</a:t>
            </a:r>
            <a:r>
              <a:rPr lang="ja-JP" altLang="en-US" sz="1200" dirty="0">
                <a:latin typeface="+mn-ea"/>
              </a:rPr>
              <a:t>●</a:t>
            </a:r>
            <a:r>
              <a:rPr lang="ja-JP" altLang="en-US" sz="1200" dirty="0" smtClean="0">
                <a:latin typeface="+mn-ea"/>
              </a:rPr>
              <a:t>例</a:t>
            </a:r>
            <a:endParaRPr lang="en-US" altLang="ja-JP" sz="1200" dirty="0" smtClean="0">
              <a:latin typeface="+mn-ea"/>
            </a:endParaRPr>
          </a:p>
          <a:p>
            <a:r>
              <a:rPr lang="ja-JP" altLang="en-US" sz="1200" dirty="0" smtClean="0">
                <a:latin typeface="+mn-ea"/>
              </a:rPr>
              <a:t>現場出発後●●例</a:t>
            </a:r>
            <a:endParaRPr lang="ja-JP" altLang="en-US" sz="1200" dirty="0">
              <a:latin typeface="+mn-ea"/>
            </a:endParaRPr>
          </a:p>
        </p:txBody>
      </p:sp>
    </p:spTree>
    <p:extLst>
      <p:ext uri="{BB962C8B-B14F-4D97-AF65-F5344CB8AC3E}">
        <p14:creationId xmlns:p14="http://schemas.microsoft.com/office/powerpoint/2010/main" val="3975548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15495" y="445787"/>
            <a:ext cx="7879556" cy="646331"/>
          </a:xfrm>
          <a:prstGeom prst="rect">
            <a:avLst/>
          </a:prstGeom>
          <a:solidFill>
            <a:schemeClr val="bg1">
              <a:lumMod val="85000"/>
            </a:schemeClr>
          </a:solidFill>
          <a:ln>
            <a:noFill/>
            <a:prstDash val="lgDash"/>
          </a:ln>
        </p:spPr>
        <p:txBody>
          <a:bodyPr wrap="square" rtlCol="0">
            <a:spAutoFit/>
          </a:bodyPr>
          <a:lstStyle>
            <a:defPPr>
              <a:defRPr lang="ja-JP"/>
            </a:defPPr>
            <a:lvl1pPr algn="ctr">
              <a:defRPr>
                <a:latin typeface="+mn-ea"/>
              </a:defRPr>
            </a:lvl1pPr>
          </a:lstStyle>
          <a:p>
            <a:r>
              <a:rPr lang="ja-JP" altLang="en-US" dirty="0"/>
              <a:t>項目の定義</a:t>
            </a:r>
            <a:endParaRPr lang="en-US" altLang="ja-JP" dirty="0"/>
          </a:p>
          <a:p>
            <a:r>
              <a:rPr lang="ja-JP" altLang="en-US" dirty="0"/>
              <a:t>（静脈路確保とブドウ糖投与の全体検証）</a:t>
            </a:r>
            <a:endParaRPr lang="en-US" altLang="ja-JP" dirty="0"/>
          </a:p>
        </p:txBody>
      </p:sp>
      <p:sp>
        <p:nvSpPr>
          <p:cNvPr id="6" name="テキスト ボックス 5"/>
          <p:cNvSpPr txBox="1"/>
          <p:nvPr/>
        </p:nvSpPr>
        <p:spPr>
          <a:xfrm>
            <a:off x="323385" y="1280465"/>
            <a:ext cx="8653638" cy="4278094"/>
          </a:xfrm>
          <a:prstGeom prst="rect">
            <a:avLst/>
          </a:prstGeom>
          <a:noFill/>
          <a:ln>
            <a:noFill/>
          </a:ln>
        </p:spPr>
        <p:txBody>
          <a:bodyPr wrap="square" rtlCol="0">
            <a:spAutoFit/>
          </a:bodyPr>
          <a:lstStyle/>
          <a:p>
            <a:r>
              <a:rPr lang="en-US" altLang="ja-JP" sz="1600" dirty="0">
                <a:latin typeface="+mn-ea"/>
              </a:rPr>
              <a:t>F</a:t>
            </a:r>
            <a:r>
              <a:rPr lang="ja-JP" altLang="en-US" sz="1600" dirty="0" smtClean="0">
                <a:latin typeface="+mn-ea"/>
              </a:rPr>
              <a:t>：</a:t>
            </a:r>
            <a:r>
              <a:rPr lang="ja-JP" altLang="en-US" sz="1600" dirty="0">
                <a:latin typeface="+mn-ea"/>
              </a:rPr>
              <a:t>期間中に、現場や搬送途上で判明した低血糖（＜</a:t>
            </a:r>
            <a:r>
              <a:rPr lang="en-US" altLang="ja-JP" sz="1600" dirty="0">
                <a:latin typeface="+mn-ea"/>
              </a:rPr>
              <a:t>50mg/dl</a:t>
            </a:r>
            <a:r>
              <a:rPr lang="ja-JP" altLang="en-US" sz="1600" dirty="0" smtClean="0">
                <a:latin typeface="+mn-ea"/>
              </a:rPr>
              <a:t>）事例</a:t>
            </a:r>
            <a:r>
              <a:rPr lang="ja-JP" altLang="en-US" sz="1600" dirty="0">
                <a:latin typeface="+mn-ea"/>
              </a:rPr>
              <a:t>（本人や家族等が血糖測定を行い判明した例も含む</a:t>
            </a:r>
            <a:r>
              <a:rPr lang="ja-JP" altLang="en-US" sz="1600" dirty="0" smtClean="0">
                <a:latin typeface="+mn-ea"/>
              </a:rPr>
              <a:t>）</a:t>
            </a:r>
            <a:endParaRPr lang="en-US" altLang="ja-JP" sz="1600" dirty="0" smtClean="0">
              <a:latin typeface="+mn-ea"/>
            </a:endParaRPr>
          </a:p>
          <a:p>
            <a:endParaRPr lang="en-US" altLang="ja-JP" sz="1600" dirty="0">
              <a:latin typeface="+mn-ea"/>
            </a:endParaRPr>
          </a:p>
          <a:p>
            <a:r>
              <a:rPr lang="en-US" altLang="ja-JP" sz="1600" dirty="0">
                <a:latin typeface="+mn-ea"/>
              </a:rPr>
              <a:t>G</a:t>
            </a:r>
            <a:r>
              <a:rPr lang="ja-JP" altLang="en-US" sz="1600" dirty="0" smtClean="0">
                <a:latin typeface="+mn-ea"/>
              </a:rPr>
              <a:t>：</a:t>
            </a:r>
            <a:r>
              <a:rPr lang="ja-JP" altLang="en-US" sz="1600" dirty="0">
                <a:latin typeface="+mn-ea"/>
              </a:rPr>
              <a:t>穿刺する意図をもって、皮膚を穿刺した場合（出血の有無は問わない）を、「静脈路確保試行」とし、皮膚を穿刺した時刻を「静脈路確保試行時刻」（穿刺時刻）とする。</a:t>
            </a:r>
            <a:endParaRPr lang="en-US" altLang="ja-JP" sz="1600" dirty="0">
              <a:latin typeface="+mn-ea"/>
            </a:endParaRPr>
          </a:p>
          <a:p>
            <a:endParaRPr lang="en-US" altLang="ja-JP" sz="1600" dirty="0">
              <a:latin typeface="+mn-ea"/>
            </a:endParaRPr>
          </a:p>
          <a:p>
            <a:r>
              <a:rPr lang="en-US" altLang="ja-JP" sz="1600" dirty="0">
                <a:latin typeface="+mn-ea"/>
              </a:rPr>
              <a:t>H</a:t>
            </a:r>
            <a:r>
              <a:rPr lang="ja-JP" altLang="en-US" sz="1600" dirty="0" smtClean="0">
                <a:latin typeface="+mn-ea"/>
              </a:rPr>
              <a:t>：</a:t>
            </a:r>
            <a:r>
              <a:rPr lang="ja-JP" altLang="en-US" sz="1600" dirty="0">
                <a:latin typeface="+mn-ea"/>
              </a:rPr>
              <a:t>穿刺部の漏れ腫れがなく、静脈内へ</a:t>
            </a:r>
            <a:r>
              <a:rPr lang="ja-JP" altLang="en-US" sz="1600" dirty="0" smtClean="0">
                <a:latin typeface="+mn-ea"/>
              </a:rPr>
              <a:t>の輸液の</a:t>
            </a:r>
            <a:r>
              <a:rPr lang="ja-JP" altLang="en-US" sz="1600" dirty="0">
                <a:latin typeface="+mn-ea"/>
              </a:rPr>
              <a:t>円滑な流入を一度でも確認</a:t>
            </a:r>
            <a:r>
              <a:rPr lang="ja-JP" altLang="en-US" sz="1600" dirty="0" smtClean="0">
                <a:latin typeface="+mn-ea"/>
              </a:rPr>
              <a:t>した</a:t>
            </a:r>
            <a:r>
              <a:rPr lang="ja-JP" altLang="en-US" sz="1600" dirty="0">
                <a:latin typeface="+mn-ea"/>
              </a:rPr>
              <a:t>場合（テープなどによる固定の有無は問わない）を「静脈路確保</a:t>
            </a:r>
            <a:r>
              <a:rPr lang="ja-JP" altLang="en-US" sz="1600" dirty="0" smtClean="0">
                <a:latin typeface="+mn-ea"/>
              </a:rPr>
              <a:t>」と</a:t>
            </a:r>
            <a:r>
              <a:rPr lang="ja-JP" altLang="en-US" sz="1600" dirty="0">
                <a:latin typeface="+mn-ea"/>
              </a:rPr>
              <a:t>し</a:t>
            </a:r>
            <a:r>
              <a:rPr lang="ja-JP" altLang="en-US" sz="1600" dirty="0" smtClean="0">
                <a:latin typeface="+mn-ea"/>
              </a:rPr>
              <a:t>、その</a:t>
            </a:r>
            <a:r>
              <a:rPr lang="ja-JP" altLang="en-US" sz="1600" dirty="0">
                <a:latin typeface="+mn-ea"/>
              </a:rPr>
              <a:t>時刻</a:t>
            </a:r>
            <a:r>
              <a:rPr lang="ja-JP" altLang="en-US" sz="1600" dirty="0" smtClean="0">
                <a:latin typeface="+mn-ea"/>
              </a:rPr>
              <a:t>を「静脈路確保時刻」とする。　</a:t>
            </a:r>
            <a:r>
              <a:rPr lang="en-US" altLang="ja-JP" sz="1600" dirty="0">
                <a:latin typeface="+mn-ea"/>
              </a:rPr>
              <a:t>H</a:t>
            </a:r>
            <a:r>
              <a:rPr lang="en-US" altLang="ja-JP" sz="1600" dirty="0" smtClean="0">
                <a:latin typeface="+mn-ea"/>
              </a:rPr>
              <a:t>’</a:t>
            </a:r>
            <a:r>
              <a:rPr lang="ja-JP" altLang="en-US" sz="1600" dirty="0" smtClean="0">
                <a:latin typeface="+mn-ea"/>
              </a:rPr>
              <a:t>：</a:t>
            </a:r>
            <a:r>
              <a:rPr lang="en-US" altLang="ja-JP" sz="1600" dirty="0">
                <a:latin typeface="+mn-ea"/>
              </a:rPr>
              <a:t>G</a:t>
            </a:r>
            <a:r>
              <a:rPr lang="ja-JP" altLang="en-US" sz="1600" dirty="0" smtClean="0">
                <a:latin typeface="+mn-ea"/>
              </a:rPr>
              <a:t>から</a:t>
            </a:r>
            <a:r>
              <a:rPr lang="en-US" altLang="ja-JP" sz="1600" dirty="0">
                <a:latin typeface="+mn-ea"/>
              </a:rPr>
              <a:t>H</a:t>
            </a:r>
            <a:r>
              <a:rPr lang="ja-JP" altLang="en-US" sz="1600" dirty="0" smtClean="0">
                <a:latin typeface="+mn-ea"/>
              </a:rPr>
              <a:t>を除いた事例</a:t>
            </a:r>
            <a:endParaRPr lang="en-US" altLang="ja-JP" sz="1600" dirty="0" smtClean="0">
              <a:latin typeface="+mn-ea"/>
            </a:endParaRPr>
          </a:p>
          <a:p>
            <a:endParaRPr lang="en-US" altLang="ja-JP" sz="1600" dirty="0">
              <a:latin typeface="+mn-ea"/>
            </a:endParaRPr>
          </a:p>
          <a:p>
            <a:r>
              <a:rPr lang="en-US" altLang="ja-JP" sz="1600" dirty="0">
                <a:latin typeface="+mn-ea"/>
              </a:rPr>
              <a:t>I</a:t>
            </a:r>
            <a:r>
              <a:rPr lang="ja-JP" altLang="en-US" sz="1600" dirty="0">
                <a:latin typeface="+mn-ea"/>
              </a:rPr>
              <a:t>：投与する意図をもって、静脈路につながれたブドウ糖のシリンジの押し子を少しでも押した場合（投与量は問わない）を「ブドウ糖投与」とする。医師の指示量を全量投与した事例と指示量未満の投与となった事例が含まれる。ブドウ</a:t>
            </a:r>
            <a:r>
              <a:rPr lang="ja-JP" altLang="en-US" sz="1600" dirty="0" smtClean="0">
                <a:latin typeface="+mn-ea"/>
              </a:rPr>
              <a:t>糖投与</a:t>
            </a:r>
            <a:r>
              <a:rPr lang="ja-JP" altLang="en-US" sz="1600" dirty="0">
                <a:latin typeface="+mn-ea"/>
              </a:rPr>
              <a:t>を開始した（押し子を押し始めた）時点を「ブドウ糖投与開始時刻」とする</a:t>
            </a:r>
            <a:r>
              <a:rPr lang="ja-JP" altLang="en-US" sz="1600" dirty="0" smtClean="0">
                <a:latin typeface="+mn-ea"/>
              </a:rPr>
              <a:t>。ブドウ糖投与を終了した時点を「ブドウ糖投与終了時刻」とする。</a:t>
            </a:r>
            <a:endParaRPr lang="en-US" altLang="ja-JP" sz="1600" dirty="0">
              <a:latin typeface="+mn-ea"/>
            </a:endParaRPr>
          </a:p>
          <a:p>
            <a:endParaRPr lang="en-US" altLang="ja-JP" sz="1600" dirty="0">
              <a:latin typeface="+mn-ea"/>
            </a:endParaRPr>
          </a:p>
          <a:p>
            <a:r>
              <a:rPr lang="en-US" altLang="ja-JP" sz="1600" dirty="0" smtClean="0">
                <a:latin typeface="+mn-ea"/>
              </a:rPr>
              <a:t>J</a:t>
            </a:r>
            <a:r>
              <a:rPr lang="ja-JP" altLang="en-US" sz="1600" dirty="0" smtClean="0">
                <a:latin typeface="+mn-ea"/>
              </a:rPr>
              <a:t>：医療機関到着時刻（「医師引き継ぎ時刻」でもよい）までに</a:t>
            </a:r>
            <a:r>
              <a:rPr lang="en-US" altLang="ja-JP" sz="1600" dirty="0" smtClean="0">
                <a:solidFill>
                  <a:srgbClr val="FF0000"/>
                </a:solidFill>
                <a:latin typeface="+mn-ea"/>
              </a:rPr>
              <a:t>JCS</a:t>
            </a:r>
            <a:r>
              <a:rPr lang="ja-JP" altLang="en-US" sz="1600" dirty="0" smtClean="0">
                <a:solidFill>
                  <a:srgbClr val="FF0000"/>
                </a:solidFill>
                <a:latin typeface="+mn-ea"/>
              </a:rPr>
              <a:t>で１つ以上改善した事例　</a:t>
            </a:r>
            <a:r>
              <a:rPr lang="en-US" altLang="ja-JP" sz="1600" dirty="0" smtClean="0">
                <a:latin typeface="+mn-ea"/>
              </a:rPr>
              <a:t>J’</a:t>
            </a:r>
            <a:r>
              <a:rPr lang="ja-JP" altLang="en-US" sz="1600" dirty="0" smtClean="0">
                <a:latin typeface="+mn-ea"/>
              </a:rPr>
              <a:t>：意識の改善のなかった例</a:t>
            </a:r>
            <a:endParaRPr lang="en-US" altLang="ja-JP" sz="1600" dirty="0" smtClean="0">
              <a:latin typeface="+mn-ea"/>
            </a:endParaRPr>
          </a:p>
        </p:txBody>
      </p:sp>
    </p:spTree>
    <p:extLst>
      <p:ext uri="{BB962C8B-B14F-4D97-AF65-F5344CB8AC3E}">
        <p14:creationId xmlns:p14="http://schemas.microsoft.com/office/powerpoint/2010/main" val="30650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15495" y="445787"/>
            <a:ext cx="7879556" cy="369332"/>
          </a:xfrm>
          <a:prstGeom prst="rect">
            <a:avLst/>
          </a:prstGeom>
          <a:solidFill>
            <a:schemeClr val="bg1">
              <a:lumMod val="85000"/>
            </a:schemeClr>
          </a:solidFill>
          <a:ln>
            <a:noFill/>
            <a:prstDash val="lgDash"/>
          </a:ln>
        </p:spPr>
        <p:txBody>
          <a:bodyPr wrap="square" rtlCol="0">
            <a:spAutoFit/>
          </a:bodyPr>
          <a:lstStyle>
            <a:defPPr>
              <a:defRPr lang="ja-JP"/>
            </a:defPPr>
            <a:lvl1pPr algn="ctr">
              <a:defRPr>
                <a:latin typeface="+mn-ea"/>
              </a:defRPr>
            </a:lvl1pPr>
          </a:lstStyle>
          <a:p>
            <a:r>
              <a:rPr lang="ja-JP" altLang="en-US" dirty="0"/>
              <a:t>事後検証のための分析の例　（静脈路確保とブドウ糖投与）</a:t>
            </a:r>
            <a:endParaRPr lang="en-US" altLang="ja-JP" dirty="0"/>
          </a:p>
        </p:txBody>
      </p:sp>
      <p:sp>
        <p:nvSpPr>
          <p:cNvPr id="6" name="テキスト ボックス 5"/>
          <p:cNvSpPr txBox="1"/>
          <p:nvPr/>
        </p:nvSpPr>
        <p:spPr>
          <a:xfrm>
            <a:off x="323385" y="978315"/>
            <a:ext cx="8463776" cy="5509200"/>
          </a:xfrm>
          <a:prstGeom prst="rect">
            <a:avLst/>
          </a:prstGeom>
          <a:noFill/>
          <a:ln>
            <a:noFill/>
          </a:ln>
        </p:spPr>
        <p:txBody>
          <a:bodyPr wrap="square" rtlCol="0">
            <a:spAutoFit/>
          </a:bodyPr>
          <a:lstStyle/>
          <a:p>
            <a:r>
              <a:rPr lang="ja-JP" altLang="en-US" sz="1600" dirty="0" smtClean="0">
                <a:solidFill>
                  <a:prstClr val="black"/>
                </a:solidFill>
                <a:latin typeface="+mj-ea"/>
              </a:rPr>
              <a:t>・</a:t>
            </a:r>
            <a:r>
              <a:rPr lang="en-US" altLang="ja-JP" sz="1600" dirty="0">
                <a:latin typeface="+mn-ea"/>
              </a:rPr>
              <a:t> </a:t>
            </a:r>
            <a:r>
              <a:rPr lang="ja-JP" altLang="en-US" sz="1600" dirty="0" smtClean="0">
                <a:latin typeface="+mn-ea"/>
              </a:rPr>
              <a:t>「</a:t>
            </a:r>
            <a:r>
              <a:rPr lang="en-US" altLang="ja-JP" sz="1600" dirty="0" smtClean="0">
                <a:latin typeface="+mn-ea"/>
              </a:rPr>
              <a:t>F</a:t>
            </a:r>
            <a:r>
              <a:rPr lang="ja-JP" altLang="en-US" sz="1600" dirty="0">
                <a:latin typeface="+mn-ea"/>
              </a:rPr>
              <a:t>　低血糖</a:t>
            </a:r>
            <a:r>
              <a:rPr lang="ja-JP" altLang="en-US" sz="1600" dirty="0" smtClean="0">
                <a:latin typeface="+mn-ea"/>
              </a:rPr>
              <a:t>事例数」、「</a:t>
            </a:r>
            <a:r>
              <a:rPr lang="en-US" altLang="ja-JP" sz="1600" dirty="0" smtClean="0">
                <a:latin typeface="+mn-ea"/>
              </a:rPr>
              <a:t>G</a:t>
            </a:r>
            <a:r>
              <a:rPr lang="ja-JP" altLang="en-US" sz="1600" dirty="0" smtClean="0">
                <a:latin typeface="+mn-ea"/>
              </a:rPr>
              <a:t>　静脈</a:t>
            </a:r>
            <a:r>
              <a:rPr lang="ja-JP" altLang="en-US" sz="1600" dirty="0">
                <a:latin typeface="+mn-ea"/>
              </a:rPr>
              <a:t>路確保</a:t>
            </a:r>
            <a:r>
              <a:rPr lang="ja-JP" altLang="en-US" sz="1600" dirty="0" smtClean="0">
                <a:latin typeface="+mn-ea"/>
              </a:rPr>
              <a:t>試行」の事例数、</a:t>
            </a:r>
            <a:r>
              <a:rPr lang="ja-JP" altLang="en-US" sz="1600" dirty="0" smtClean="0"/>
              <a:t>静脈</a:t>
            </a:r>
            <a:r>
              <a:rPr lang="ja-JP" altLang="en-US" sz="1600" dirty="0"/>
              <a:t>路確保</a:t>
            </a:r>
            <a:r>
              <a:rPr lang="ja-JP" altLang="en-US" sz="1600" dirty="0" smtClean="0"/>
              <a:t>試行率</a:t>
            </a:r>
            <a:r>
              <a:rPr lang="ja-JP" altLang="en-US" sz="1600" dirty="0">
                <a:latin typeface="+mn-ea"/>
              </a:rPr>
              <a:t>（</a:t>
            </a:r>
            <a:r>
              <a:rPr lang="en-US" altLang="ja-JP" sz="1600" dirty="0">
                <a:latin typeface="+mn-ea"/>
              </a:rPr>
              <a:t>G/F</a:t>
            </a:r>
            <a:r>
              <a:rPr lang="ja-JP" altLang="en-US" sz="1600" dirty="0">
                <a:latin typeface="+mn-ea"/>
              </a:rPr>
              <a:t>） </a:t>
            </a:r>
            <a:r>
              <a:rPr lang="ja-JP" altLang="en-US" sz="1600" dirty="0" smtClean="0"/>
              <a:t>、</a:t>
            </a:r>
            <a:r>
              <a:rPr lang="ja-JP" altLang="en-US" sz="1600" dirty="0"/>
              <a:t>静脈路</a:t>
            </a:r>
            <a:r>
              <a:rPr lang="ja-JP" altLang="en-US" sz="1600" dirty="0" smtClean="0"/>
              <a:t>確保率</a:t>
            </a:r>
            <a:r>
              <a:rPr lang="ja-JP" altLang="en-US" sz="1600" dirty="0">
                <a:latin typeface="+mn-ea"/>
              </a:rPr>
              <a:t>（</a:t>
            </a:r>
            <a:r>
              <a:rPr lang="en-US" altLang="ja-JP" sz="1600" dirty="0">
                <a:latin typeface="+mn-ea"/>
              </a:rPr>
              <a:t>H/G</a:t>
            </a:r>
            <a:r>
              <a:rPr lang="ja-JP" altLang="en-US" sz="1600" dirty="0" smtClean="0">
                <a:latin typeface="+mn-ea"/>
              </a:rPr>
              <a:t>）、</a:t>
            </a:r>
            <a:r>
              <a:rPr lang="ja-JP" altLang="en-US" sz="1600" dirty="0">
                <a:latin typeface="+mn-ea"/>
              </a:rPr>
              <a:t>ブドウ糖投与事例意識改善率（</a:t>
            </a:r>
            <a:r>
              <a:rPr lang="en-US" altLang="ja-JP" sz="1600" dirty="0">
                <a:latin typeface="+mn-ea"/>
              </a:rPr>
              <a:t>J/I</a:t>
            </a:r>
            <a:r>
              <a:rPr lang="ja-JP" altLang="en-US" sz="1600" dirty="0" smtClean="0">
                <a:latin typeface="+mn-ea"/>
              </a:rPr>
              <a:t>）、</a:t>
            </a:r>
            <a:r>
              <a:rPr lang="ja-JP" altLang="en-US" sz="1600" dirty="0">
                <a:latin typeface="+mn-ea"/>
              </a:rPr>
              <a:t>静脈路確保試行事例意識改善率（</a:t>
            </a:r>
            <a:r>
              <a:rPr lang="en-US" altLang="ja-JP" sz="1600" dirty="0">
                <a:latin typeface="+mn-ea"/>
              </a:rPr>
              <a:t>J/G</a:t>
            </a:r>
            <a:r>
              <a:rPr lang="ja-JP" altLang="en-US" sz="1600" dirty="0" smtClean="0">
                <a:latin typeface="+mn-ea"/>
              </a:rPr>
              <a:t>）</a:t>
            </a:r>
            <a:r>
              <a:rPr lang="ja-JP" altLang="en-US" sz="1600" dirty="0" smtClean="0"/>
              <a:t>の</a:t>
            </a:r>
            <a:r>
              <a:rPr lang="ja-JP" altLang="en-US" sz="1600" dirty="0">
                <a:solidFill>
                  <a:prstClr val="black"/>
                </a:solidFill>
                <a:latin typeface="+mj-ea"/>
              </a:rPr>
              <a:t>推移（年毎、四半期毎等）</a:t>
            </a:r>
            <a:endParaRPr lang="en-US" altLang="ja-JP" sz="1600" dirty="0" smtClean="0">
              <a:solidFill>
                <a:prstClr val="black"/>
              </a:solidFill>
              <a:latin typeface="+mj-ea"/>
            </a:endParaRPr>
          </a:p>
          <a:p>
            <a:endParaRPr lang="ja-JP" altLang="en-US" sz="1600" dirty="0"/>
          </a:p>
          <a:p>
            <a:r>
              <a:rPr lang="ja-JP" altLang="en-US" sz="1600" dirty="0">
                <a:solidFill>
                  <a:prstClr val="black"/>
                </a:solidFill>
                <a:latin typeface="+mj-ea"/>
              </a:rPr>
              <a:t>・</a:t>
            </a:r>
            <a:r>
              <a:rPr lang="ja-JP" altLang="en-US" sz="1600" dirty="0">
                <a:solidFill>
                  <a:prstClr val="black"/>
                </a:solidFill>
                <a:latin typeface="ＭＳ Ｐゴシック" panose="020B0600070205080204" pitchFamily="50" charset="-128"/>
              </a:rPr>
              <a:t> </a:t>
            </a:r>
            <a:r>
              <a:rPr lang="ja-JP" altLang="en-US" sz="1600" dirty="0">
                <a:latin typeface="+mn-ea"/>
              </a:rPr>
              <a:t>「</a:t>
            </a:r>
            <a:r>
              <a:rPr lang="en-US" altLang="ja-JP" sz="1600" dirty="0">
                <a:latin typeface="+mn-ea"/>
              </a:rPr>
              <a:t>C</a:t>
            </a:r>
            <a:r>
              <a:rPr lang="ja-JP" altLang="en-US" sz="1600" dirty="0">
                <a:latin typeface="+mn-ea"/>
              </a:rPr>
              <a:t>　血糖測定試行」の</a:t>
            </a:r>
            <a:r>
              <a:rPr lang="ja-JP" altLang="en-US" sz="1600" dirty="0" smtClean="0">
                <a:latin typeface="+mn-ea"/>
              </a:rPr>
              <a:t>事例、</a:t>
            </a:r>
            <a:r>
              <a:rPr lang="ja-JP" altLang="en-US" sz="1600" dirty="0" smtClean="0"/>
              <a:t>「</a:t>
            </a:r>
            <a:r>
              <a:rPr lang="en-US" altLang="ja-JP" sz="1600" dirty="0"/>
              <a:t>G</a:t>
            </a:r>
            <a:r>
              <a:rPr lang="ja-JP" altLang="en-US" sz="1600" dirty="0"/>
              <a:t>　静脈路確保試行」の事例と「 </a:t>
            </a:r>
            <a:r>
              <a:rPr lang="en-US" altLang="ja-JP" sz="1600" dirty="0"/>
              <a:t>G</a:t>
            </a:r>
            <a:r>
              <a:rPr lang="en-US" altLang="ja-JP" sz="1600" dirty="0" smtClean="0"/>
              <a:t>’</a:t>
            </a:r>
            <a:r>
              <a:rPr lang="ja-JP" altLang="en-US" sz="1600" dirty="0"/>
              <a:t>試行せず」の事例での</a:t>
            </a:r>
            <a:r>
              <a:rPr lang="ja-JP" altLang="en-US" sz="1600" dirty="0" smtClean="0"/>
              <a:t>、</a:t>
            </a:r>
            <a:r>
              <a:rPr lang="ja-JP" altLang="en-US" sz="1600" dirty="0">
                <a:solidFill>
                  <a:prstClr val="black"/>
                </a:solidFill>
                <a:latin typeface="ＭＳ Ｐゴシック" panose="020B0600070205080204" pitchFamily="50" charset="-128"/>
              </a:rPr>
              <a:t>現場滞在時間や</a:t>
            </a:r>
            <a:r>
              <a:rPr lang="ja-JP" altLang="en-US" sz="1600" dirty="0"/>
              <a:t>医療機関到着までの時間の</a:t>
            </a:r>
            <a:r>
              <a:rPr lang="ja-JP" altLang="en-US" sz="1600" dirty="0" smtClean="0"/>
              <a:t>比較</a:t>
            </a:r>
            <a:endParaRPr lang="en-US" altLang="ja-JP" sz="1600" dirty="0" smtClean="0"/>
          </a:p>
          <a:p>
            <a:endParaRPr lang="en-US" altLang="ja-JP" sz="1600" dirty="0"/>
          </a:p>
          <a:p>
            <a:r>
              <a:rPr lang="ja-JP" altLang="en-US" sz="1600" dirty="0" smtClean="0"/>
              <a:t>・</a:t>
            </a:r>
            <a:r>
              <a:rPr lang="ja-JP" altLang="en-US" sz="1600" dirty="0" smtClean="0">
                <a:solidFill>
                  <a:prstClr val="black"/>
                </a:solidFill>
                <a:latin typeface="ＭＳ Ｐゴシック" panose="020B0600070205080204" pitchFamily="50" charset="-128"/>
              </a:rPr>
              <a:t> </a:t>
            </a:r>
            <a:r>
              <a:rPr lang="ja-JP" altLang="en-US" sz="1600" dirty="0">
                <a:solidFill>
                  <a:prstClr val="black"/>
                </a:solidFill>
                <a:latin typeface="ＭＳ Ｐゴシック" panose="020B0600070205080204" pitchFamily="50" charset="-128"/>
              </a:rPr>
              <a:t>「</a:t>
            </a:r>
            <a:r>
              <a:rPr lang="en-US" altLang="ja-JP" sz="1600" dirty="0">
                <a:solidFill>
                  <a:prstClr val="black"/>
                </a:solidFill>
                <a:latin typeface="ＭＳ Ｐゴシック" panose="020B0600070205080204" pitchFamily="50" charset="-128"/>
              </a:rPr>
              <a:t>B</a:t>
            </a:r>
            <a:r>
              <a:rPr lang="ja-JP" altLang="en-US" sz="1600" dirty="0">
                <a:solidFill>
                  <a:prstClr val="black"/>
                </a:solidFill>
                <a:latin typeface="ＭＳ Ｐゴシック" panose="020B0600070205080204" pitchFamily="50" charset="-128"/>
              </a:rPr>
              <a:t>　意識</a:t>
            </a:r>
            <a:r>
              <a:rPr lang="en-US" altLang="ja-JP" sz="1600" dirty="0">
                <a:solidFill>
                  <a:prstClr val="black"/>
                </a:solidFill>
                <a:latin typeface="ＭＳ Ｐゴシック" panose="020B0600070205080204" pitchFamily="50" charset="-128"/>
              </a:rPr>
              <a:t>JCS</a:t>
            </a:r>
            <a:r>
              <a:rPr lang="ja-JP" altLang="en-US" sz="1600" dirty="0">
                <a:solidFill>
                  <a:prstClr val="black"/>
                </a:solidFill>
                <a:latin typeface="ＭＳ Ｐゴシック" panose="020B0600070205080204" pitchFamily="50" charset="-128"/>
              </a:rPr>
              <a:t>≧</a:t>
            </a:r>
            <a:r>
              <a:rPr lang="en-US" altLang="ja-JP" sz="1600" dirty="0">
                <a:solidFill>
                  <a:prstClr val="black"/>
                </a:solidFill>
                <a:latin typeface="ＭＳ Ｐゴシック" panose="020B0600070205080204" pitchFamily="50" charset="-128"/>
              </a:rPr>
              <a:t>10</a:t>
            </a:r>
            <a:r>
              <a:rPr lang="ja-JP" altLang="en-US" sz="1600" dirty="0">
                <a:solidFill>
                  <a:prstClr val="black"/>
                </a:solidFill>
                <a:latin typeface="ＭＳ Ｐゴシック" panose="020B0600070205080204" pitchFamily="50" charset="-128"/>
              </a:rPr>
              <a:t>」の</a:t>
            </a:r>
            <a:r>
              <a:rPr lang="ja-JP" altLang="en-US" sz="1600" dirty="0" smtClean="0">
                <a:solidFill>
                  <a:prstClr val="black"/>
                </a:solidFill>
                <a:latin typeface="ＭＳ Ｐゴシック" panose="020B0600070205080204" pitchFamily="50" charset="-128"/>
              </a:rPr>
              <a:t>事例の現着～医療機関到着までの時間と、「</a:t>
            </a:r>
            <a:r>
              <a:rPr lang="en-US" altLang="ja-JP" sz="1600" dirty="0" smtClean="0">
                <a:latin typeface="+mn-ea"/>
              </a:rPr>
              <a:t>I</a:t>
            </a:r>
            <a:r>
              <a:rPr lang="ja-JP" altLang="en-US" sz="1600" dirty="0">
                <a:latin typeface="+mn-ea"/>
              </a:rPr>
              <a:t>　ブドウ糖</a:t>
            </a:r>
            <a:r>
              <a:rPr lang="ja-JP" altLang="en-US" sz="1600" dirty="0" smtClean="0">
                <a:latin typeface="+mn-ea"/>
              </a:rPr>
              <a:t>投与」の事例での現着～「</a:t>
            </a:r>
            <a:r>
              <a:rPr lang="ja-JP" altLang="en-US" sz="1600" dirty="0">
                <a:latin typeface="+mn-ea"/>
              </a:rPr>
              <a:t>ブドウ糖投与開始時刻」</a:t>
            </a:r>
            <a:r>
              <a:rPr lang="ja-JP" altLang="en-US" sz="1600" dirty="0" smtClean="0">
                <a:latin typeface="+mn-ea"/>
              </a:rPr>
              <a:t>（もしくは「ブドウ</a:t>
            </a:r>
            <a:r>
              <a:rPr lang="ja-JP" altLang="en-US" sz="1600" dirty="0">
                <a:latin typeface="+mn-ea"/>
              </a:rPr>
              <a:t>糖投与終了</a:t>
            </a:r>
            <a:r>
              <a:rPr lang="ja-JP" altLang="en-US" sz="1600" dirty="0" smtClean="0">
                <a:latin typeface="+mn-ea"/>
              </a:rPr>
              <a:t>時刻」）までの時間の比較</a:t>
            </a:r>
            <a:endParaRPr lang="ja-JP" altLang="en-US" sz="1600" dirty="0">
              <a:latin typeface="+mn-ea"/>
            </a:endParaRPr>
          </a:p>
          <a:p>
            <a:endParaRPr lang="ja-JP" altLang="en-US" sz="1600" dirty="0"/>
          </a:p>
          <a:p>
            <a:r>
              <a:rPr lang="ja-JP" altLang="en-US" sz="1600" dirty="0">
                <a:solidFill>
                  <a:prstClr val="black"/>
                </a:solidFill>
                <a:latin typeface="+mj-ea"/>
              </a:rPr>
              <a:t>・</a:t>
            </a:r>
            <a:r>
              <a:rPr lang="ja-JP" altLang="en-US" sz="1600" dirty="0">
                <a:solidFill>
                  <a:prstClr val="black"/>
                </a:solidFill>
                <a:latin typeface="ＭＳ Ｐゴシック" panose="020B0600070205080204" pitchFamily="50" charset="-128"/>
              </a:rPr>
              <a:t> </a:t>
            </a:r>
            <a:r>
              <a:rPr lang="ja-JP" altLang="en-US" sz="1600" dirty="0" smtClean="0"/>
              <a:t>「</a:t>
            </a:r>
            <a:r>
              <a:rPr lang="en-US" altLang="ja-JP" sz="1600" dirty="0"/>
              <a:t>G</a:t>
            </a:r>
            <a:r>
              <a:rPr lang="ja-JP" altLang="en-US" sz="1600" dirty="0"/>
              <a:t>　静脈路確保試行」の</a:t>
            </a:r>
            <a:r>
              <a:rPr lang="ja-JP" altLang="en-US" sz="1600" dirty="0" smtClean="0"/>
              <a:t>事例、「</a:t>
            </a:r>
            <a:r>
              <a:rPr lang="en-US" altLang="ja-JP" sz="1600" dirty="0"/>
              <a:t>H</a:t>
            </a:r>
            <a:r>
              <a:rPr lang="ja-JP" altLang="en-US" sz="1600" dirty="0"/>
              <a:t>　静脈路確保</a:t>
            </a:r>
            <a:r>
              <a:rPr lang="ja-JP" altLang="en-US" sz="1600" dirty="0" smtClean="0"/>
              <a:t>」</a:t>
            </a:r>
            <a:r>
              <a:rPr lang="ja-JP" altLang="en-US" sz="1600" dirty="0" smtClean="0">
                <a:solidFill>
                  <a:prstClr val="black"/>
                </a:solidFill>
                <a:latin typeface="+mj-ea"/>
              </a:rPr>
              <a:t>、</a:t>
            </a:r>
            <a:r>
              <a:rPr lang="ja-JP" altLang="en-US" sz="1600" dirty="0" smtClean="0"/>
              <a:t>「</a:t>
            </a:r>
            <a:r>
              <a:rPr lang="en-US" altLang="ja-JP" sz="1600" dirty="0" smtClean="0">
                <a:latin typeface="+mn-ea"/>
              </a:rPr>
              <a:t> </a:t>
            </a:r>
            <a:r>
              <a:rPr lang="en-US" altLang="ja-JP" sz="1600" dirty="0">
                <a:latin typeface="+mn-ea"/>
              </a:rPr>
              <a:t>I</a:t>
            </a:r>
            <a:r>
              <a:rPr lang="ja-JP" altLang="en-US" sz="1600" dirty="0">
                <a:latin typeface="+mn-ea"/>
              </a:rPr>
              <a:t>　ブドウ糖投与</a:t>
            </a:r>
            <a:r>
              <a:rPr lang="ja-JP" altLang="en-US" sz="1600" dirty="0"/>
              <a:t>」</a:t>
            </a:r>
            <a:r>
              <a:rPr lang="ja-JP" altLang="en-US" sz="1600" dirty="0" smtClean="0"/>
              <a:t>の</a:t>
            </a:r>
            <a:r>
              <a:rPr lang="ja-JP" altLang="en-US" sz="1600" dirty="0"/>
              <a:t>事例</a:t>
            </a:r>
            <a:r>
              <a:rPr lang="ja-JP" altLang="en-US" sz="1600" dirty="0" smtClean="0"/>
              <a:t>と、「</a:t>
            </a:r>
            <a:r>
              <a:rPr lang="en-US" altLang="ja-JP" sz="1600" dirty="0" smtClean="0"/>
              <a:t>G’</a:t>
            </a:r>
            <a:r>
              <a:rPr lang="ja-JP" altLang="en-US" sz="1600" dirty="0" smtClean="0"/>
              <a:t>　試行</a:t>
            </a:r>
            <a:r>
              <a:rPr lang="ja-JP" altLang="en-US" sz="1600" dirty="0"/>
              <a:t>せず」の事例での</a:t>
            </a:r>
            <a:r>
              <a:rPr lang="ja-JP" altLang="en-US" sz="1600" dirty="0" smtClean="0"/>
              <a:t>、医療機関到着までの意識改善事例の比率の比較</a:t>
            </a:r>
            <a:endParaRPr lang="en-US" altLang="ja-JP" sz="1600" dirty="0" smtClean="0"/>
          </a:p>
          <a:p>
            <a:endParaRPr lang="en-US" altLang="ja-JP" sz="1600" dirty="0"/>
          </a:p>
          <a:p>
            <a:r>
              <a:rPr lang="ja-JP" altLang="en-US" sz="1600" dirty="0"/>
              <a:t>・</a:t>
            </a:r>
            <a:r>
              <a:rPr lang="ja-JP" altLang="en-US" sz="1600" dirty="0">
                <a:latin typeface="+mn-ea"/>
              </a:rPr>
              <a:t> 「</a:t>
            </a:r>
            <a:r>
              <a:rPr lang="en-US" altLang="ja-JP" sz="1600" dirty="0">
                <a:latin typeface="+mn-ea"/>
              </a:rPr>
              <a:t>B</a:t>
            </a:r>
            <a:r>
              <a:rPr lang="ja-JP" altLang="en-US" sz="1600" dirty="0">
                <a:latin typeface="+mn-ea"/>
              </a:rPr>
              <a:t>　意識</a:t>
            </a:r>
            <a:r>
              <a:rPr lang="en-US" altLang="ja-JP" sz="1600" dirty="0">
                <a:latin typeface="+mn-ea"/>
              </a:rPr>
              <a:t>JCS</a:t>
            </a:r>
            <a:r>
              <a:rPr lang="ja-JP" altLang="en-US" sz="1600" dirty="0">
                <a:latin typeface="+mn-ea"/>
              </a:rPr>
              <a:t>≧</a:t>
            </a:r>
            <a:r>
              <a:rPr lang="en-US" altLang="ja-JP" sz="1600" dirty="0">
                <a:latin typeface="+mn-ea"/>
              </a:rPr>
              <a:t>10</a:t>
            </a:r>
            <a:r>
              <a:rPr lang="ja-JP" altLang="en-US" sz="1600" dirty="0">
                <a:latin typeface="+mn-ea"/>
              </a:rPr>
              <a:t>」の事例と、</a:t>
            </a:r>
            <a:r>
              <a:rPr lang="ja-JP" altLang="en-US" sz="1600" dirty="0"/>
              <a:t> 「</a:t>
            </a:r>
            <a:r>
              <a:rPr lang="en-US" altLang="ja-JP" sz="1600" dirty="0"/>
              <a:t>G</a:t>
            </a:r>
            <a:r>
              <a:rPr lang="ja-JP" altLang="en-US" sz="1600" dirty="0"/>
              <a:t>　静脈路確保試行」</a:t>
            </a:r>
            <a:r>
              <a:rPr lang="ja-JP" altLang="en-US" sz="1600" dirty="0">
                <a:latin typeface="+mn-ea"/>
              </a:rPr>
              <a:t>の事例での</a:t>
            </a:r>
            <a:r>
              <a:rPr lang="ja-JP" altLang="en-US" sz="1600" dirty="0" smtClean="0">
                <a:latin typeface="+mn-ea"/>
              </a:rPr>
              <a:t>、</a:t>
            </a:r>
            <a:r>
              <a:rPr lang="ja-JP" altLang="en-US" sz="1600" dirty="0">
                <a:latin typeface="+mn-ea"/>
              </a:rPr>
              <a:t>搬送中の心停止率の比較</a:t>
            </a:r>
            <a:endParaRPr lang="en-US" altLang="ja-JP" sz="1600" dirty="0" smtClean="0"/>
          </a:p>
          <a:p>
            <a:endParaRPr lang="en-US" altLang="ja-JP" sz="1600" dirty="0"/>
          </a:p>
          <a:p>
            <a:endParaRPr lang="en-US" altLang="ja-JP" sz="1600" dirty="0" smtClean="0"/>
          </a:p>
          <a:p>
            <a:r>
              <a:rPr lang="ja-JP" altLang="en-US" sz="1600" dirty="0" smtClean="0"/>
              <a:t>・「</a:t>
            </a:r>
            <a:r>
              <a:rPr lang="en-US" altLang="ja-JP" sz="1600" dirty="0">
                <a:latin typeface="+mn-ea"/>
              </a:rPr>
              <a:t> I</a:t>
            </a:r>
            <a:r>
              <a:rPr lang="ja-JP" altLang="en-US" sz="1600" dirty="0">
                <a:latin typeface="+mn-ea"/>
              </a:rPr>
              <a:t>　ブドウ糖</a:t>
            </a:r>
            <a:r>
              <a:rPr lang="ja-JP" altLang="en-US" sz="1600" dirty="0" smtClean="0">
                <a:latin typeface="+mn-ea"/>
              </a:rPr>
              <a:t>投与」の事例のブドウ糖投与前の血糖値、ブドウ糖投与量、</a:t>
            </a:r>
            <a:r>
              <a:rPr lang="ja-JP" altLang="en-US" sz="1600" dirty="0">
                <a:latin typeface="+mn-ea"/>
              </a:rPr>
              <a:t>病院到着後に測定した血糖値</a:t>
            </a:r>
            <a:r>
              <a:rPr lang="ja-JP" altLang="en-US" sz="1600" dirty="0" smtClean="0">
                <a:latin typeface="+mn-ea"/>
              </a:rPr>
              <a:t>の関係</a:t>
            </a:r>
            <a:endParaRPr lang="en-US" altLang="ja-JP" sz="1600" dirty="0" smtClean="0">
              <a:latin typeface="+mn-ea"/>
            </a:endParaRPr>
          </a:p>
          <a:p>
            <a:endParaRPr lang="ja-JP" altLang="en-US" sz="1600" dirty="0">
              <a:latin typeface="+mn-ea"/>
            </a:endParaRPr>
          </a:p>
          <a:p>
            <a:r>
              <a:rPr lang="ja-JP" altLang="en-US" sz="1600" dirty="0" smtClean="0"/>
              <a:t>・</a:t>
            </a:r>
            <a:r>
              <a:rPr lang="ja-JP" altLang="en-US" sz="1600" dirty="0" smtClean="0">
                <a:latin typeface="+mn-ea"/>
              </a:rPr>
              <a:t> </a:t>
            </a:r>
            <a:r>
              <a:rPr lang="ja-JP" altLang="en-US" sz="1600" dirty="0">
                <a:latin typeface="+mn-ea"/>
              </a:rPr>
              <a:t>「</a:t>
            </a:r>
            <a:r>
              <a:rPr lang="en-US" altLang="ja-JP" sz="1600" dirty="0">
                <a:latin typeface="+mn-ea"/>
              </a:rPr>
              <a:t>B</a:t>
            </a:r>
            <a:r>
              <a:rPr lang="ja-JP" altLang="en-US" sz="1600" dirty="0">
                <a:latin typeface="+mn-ea"/>
              </a:rPr>
              <a:t>　意識</a:t>
            </a:r>
            <a:r>
              <a:rPr lang="en-US" altLang="ja-JP" sz="1600" dirty="0">
                <a:latin typeface="+mn-ea"/>
              </a:rPr>
              <a:t>JCS</a:t>
            </a:r>
            <a:r>
              <a:rPr lang="ja-JP" altLang="en-US" sz="1600" dirty="0">
                <a:latin typeface="+mn-ea"/>
              </a:rPr>
              <a:t>≧</a:t>
            </a:r>
            <a:r>
              <a:rPr lang="en-US" altLang="ja-JP" sz="1600" dirty="0">
                <a:latin typeface="+mn-ea"/>
              </a:rPr>
              <a:t>10</a:t>
            </a:r>
            <a:r>
              <a:rPr lang="ja-JP" altLang="en-US" sz="1600" dirty="0" smtClean="0">
                <a:latin typeface="+mn-ea"/>
              </a:rPr>
              <a:t>」、</a:t>
            </a:r>
            <a:r>
              <a:rPr lang="ja-JP" altLang="en-US" sz="1600" dirty="0" smtClean="0"/>
              <a:t> </a:t>
            </a:r>
            <a:r>
              <a:rPr lang="ja-JP" altLang="en-US" sz="1600" dirty="0"/>
              <a:t>「</a:t>
            </a:r>
            <a:r>
              <a:rPr lang="en-US" altLang="ja-JP" sz="1600" dirty="0"/>
              <a:t>G</a:t>
            </a:r>
            <a:r>
              <a:rPr lang="ja-JP" altLang="en-US" sz="1600" dirty="0"/>
              <a:t>　静脈路確保試行</a:t>
            </a:r>
            <a:r>
              <a:rPr lang="ja-JP" altLang="en-US" sz="1600" dirty="0" smtClean="0"/>
              <a:t>」、「</a:t>
            </a:r>
            <a:r>
              <a:rPr lang="en-US" altLang="ja-JP" sz="1600" dirty="0" smtClean="0"/>
              <a:t>I</a:t>
            </a:r>
            <a:r>
              <a:rPr lang="ja-JP" altLang="en-US" sz="1600" dirty="0" smtClean="0"/>
              <a:t>　ブドウ糖投与」</a:t>
            </a:r>
            <a:r>
              <a:rPr lang="ja-JP" altLang="en-US" sz="1600" dirty="0" smtClean="0">
                <a:latin typeface="+mn-ea"/>
              </a:rPr>
              <a:t>の</a:t>
            </a:r>
            <a:r>
              <a:rPr lang="ja-JP" altLang="en-US" sz="1600" dirty="0">
                <a:latin typeface="+mn-ea"/>
              </a:rPr>
              <a:t>事例での</a:t>
            </a:r>
            <a:r>
              <a:rPr lang="ja-JP" altLang="en-US" sz="1600" dirty="0" smtClean="0">
                <a:latin typeface="+mn-ea"/>
              </a:rPr>
              <a:t>、入院率</a:t>
            </a:r>
            <a:r>
              <a:rPr lang="ja-JP" altLang="en-US" sz="1600" dirty="0">
                <a:latin typeface="+mn-ea"/>
              </a:rPr>
              <a:t>、入院日数、自宅退院率の比較</a:t>
            </a:r>
            <a:endParaRPr lang="en-US" altLang="ja-JP" sz="1600" dirty="0">
              <a:solidFill>
                <a:prstClr val="black"/>
              </a:solidFill>
              <a:latin typeface="ＭＳ Ｐゴシック" panose="020B0600070205080204" pitchFamily="50" charset="-128"/>
            </a:endParaRPr>
          </a:p>
          <a:p>
            <a:endParaRPr lang="ja-JP" altLang="en-US" sz="1600" dirty="0"/>
          </a:p>
        </p:txBody>
      </p:sp>
      <p:sp>
        <p:nvSpPr>
          <p:cNvPr id="7" name="正方形/長方形 6"/>
          <p:cNvSpPr/>
          <p:nvPr/>
        </p:nvSpPr>
        <p:spPr>
          <a:xfrm>
            <a:off x="323385" y="4790660"/>
            <a:ext cx="8463776" cy="1496929"/>
          </a:xfrm>
          <a:prstGeom prst="rect">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15824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4766" y="224440"/>
            <a:ext cx="8610755" cy="6032421"/>
          </a:xfrm>
          <a:prstGeom prst="rect">
            <a:avLst/>
          </a:prstGeom>
          <a:noFill/>
        </p:spPr>
        <p:txBody>
          <a:bodyPr wrap="square" rtlCol="0">
            <a:spAutoFit/>
          </a:bodyPr>
          <a:lstStyle/>
          <a:p>
            <a:pPr algn="ctr"/>
            <a:r>
              <a:rPr lang="ja-JP" altLang="en-US" sz="2400" dirty="0" smtClean="0">
                <a:latin typeface="+mn-ea"/>
              </a:rPr>
              <a:t>本資料について</a:t>
            </a:r>
            <a:endParaRPr lang="en-US" altLang="ja-JP" sz="2400" dirty="0" smtClean="0">
              <a:latin typeface="+mn-ea"/>
            </a:endParaRPr>
          </a:p>
          <a:p>
            <a:endParaRPr lang="en-US" altLang="ja-JP" sz="2000" dirty="0" smtClean="0">
              <a:latin typeface="+mn-ea"/>
            </a:endParaRPr>
          </a:p>
          <a:p>
            <a:r>
              <a:rPr lang="ja-JP" altLang="en-US" dirty="0" smtClean="0">
                <a:latin typeface="+mn-ea"/>
              </a:rPr>
              <a:t>○資料の内容</a:t>
            </a:r>
            <a:endParaRPr lang="en-US" altLang="ja-JP" dirty="0" smtClean="0">
              <a:latin typeface="+mn-ea"/>
            </a:endParaRPr>
          </a:p>
          <a:p>
            <a:pPr lvl="1"/>
            <a:r>
              <a:rPr lang="ja-JP" altLang="en-US" dirty="0" smtClean="0"/>
              <a:t>新しい</a:t>
            </a:r>
            <a:r>
              <a:rPr lang="ja-JP" altLang="en-US" dirty="0"/>
              <a:t>救急救命処置の標準的な事後検証の</a:t>
            </a:r>
            <a:r>
              <a:rPr lang="ja-JP" altLang="en-US" dirty="0" smtClean="0"/>
              <a:t>方法として、</a:t>
            </a:r>
            <a:r>
              <a:rPr lang="ja-JP" altLang="en-US" dirty="0" smtClean="0">
                <a:latin typeface="+mn-ea"/>
              </a:rPr>
              <a:t>①</a:t>
            </a:r>
            <a:r>
              <a:rPr lang="ja-JP" altLang="ja-JP" dirty="0" smtClean="0"/>
              <a:t>記録</a:t>
            </a:r>
            <a:r>
              <a:rPr lang="ja-JP" altLang="ja-JP" dirty="0"/>
              <a:t>集計のフォーマット</a:t>
            </a:r>
            <a:r>
              <a:rPr lang="ja-JP" altLang="en-US" dirty="0">
                <a:latin typeface="+mn-ea"/>
              </a:rPr>
              <a:t>　②検証に必要なデータとその定義　③標準的なデータの解析方法の</a:t>
            </a:r>
            <a:r>
              <a:rPr lang="ja-JP" altLang="en-US" dirty="0" smtClean="0">
                <a:latin typeface="+mn-ea"/>
              </a:rPr>
              <a:t>例　を提示している。</a:t>
            </a:r>
            <a:r>
              <a:rPr lang="ja-JP" altLang="en-US" dirty="0">
                <a:latin typeface="+mn-ea"/>
              </a:rPr>
              <a:t>　</a:t>
            </a:r>
            <a:endParaRPr lang="en-US" altLang="ja-JP" dirty="0" smtClean="0">
              <a:latin typeface="+mn-ea"/>
            </a:endParaRPr>
          </a:p>
          <a:p>
            <a:endParaRPr lang="en-US" altLang="ja-JP" dirty="0" smtClean="0">
              <a:latin typeface="+mn-ea"/>
            </a:endParaRPr>
          </a:p>
          <a:p>
            <a:r>
              <a:rPr lang="ja-JP" altLang="en-US" dirty="0" smtClean="0">
                <a:latin typeface="+mn-ea"/>
              </a:rPr>
              <a:t>○資料の活用方法として想定</a:t>
            </a:r>
            <a:r>
              <a:rPr lang="ja-JP" altLang="en-US" dirty="0">
                <a:latin typeface="+mn-ea"/>
              </a:rPr>
              <a:t>していること</a:t>
            </a:r>
            <a:endParaRPr lang="en-US" altLang="ja-JP" dirty="0" smtClean="0">
              <a:latin typeface="+mn-ea"/>
            </a:endParaRPr>
          </a:p>
          <a:p>
            <a:pPr lvl="1"/>
            <a:r>
              <a:rPr lang="ja-JP" altLang="en-US" dirty="0" smtClean="0">
                <a:latin typeface="+mn-ea"/>
              </a:rPr>
              <a:t>・各</a:t>
            </a:r>
            <a:r>
              <a:rPr lang="en-US" altLang="ja-JP" dirty="0" smtClean="0">
                <a:latin typeface="+mn-ea"/>
              </a:rPr>
              <a:t>MC</a:t>
            </a:r>
            <a:r>
              <a:rPr lang="ja-JP" altLang="en-US" dirty="0">
                <a:latin typeface="+mn-ea"/>
              </a:rPr>
              <a:t>協議会・消防本部に</a:t>
            </a:r>
            <a:r>
              <a:rPr lang="ja-JP" altLang="en-US" dirty="0" smtClean="0">
                <a:latin typeface="+mn-ea"/>
              </a:rPr>
              <a:t>おける、新しい</a:t>
            </a:r>
            <a:r>
              <a:rPr lang="ja-JP" altLang="en-US" dirty="0">
                <a:latin typeface="+mn-ea"/>
              </a:rPr>
              <a:t>処置</a:t>
            </a:r>
            <a:r>
              <a:rPr lang="ja-JP" altLang="en-US" dirty="0" smtClean="0">
                <a:latin typeface="+mn-ea"/>
              </a:rPr>
              <a:t>の事後検証を行う際の参照、ひな形としての活用</a:t>
            </a:r>
            <a:endParaRPr lang="en-US" altLang="ja-JP" dirty="0" smtClean="0">
              <a:latin typeface="+mn-ea"/>
            </a:endParaRPr>
          </a:p>
          <a:p>
            <a:pPr lvl="1"/>
            <a:r>
              <a:rPr lang="ja-JP" altLang="en-US" dirty="0" smtClean="0">
                <a:latin typeface="+mn-ea"/>
              </a:rPr>
              <a:t>・個々</a:t>
            </a:r>
            <a:r>
              <a:rPr lang="ja-JP" altLang="en-US" dirty="0">
                <a:latin typeface="+mn-ea"/>
              </a:rPr>
              <a:t>の救急</a:t>
            </a:r>
            <a:r>
              <a:rPr lang="ja-JP" altLang="en-US" dirty="0" smtClean="0">
                <a:latin typeface="+mn-ea"/>
              </a:rPr>
              <a:t>救命士における、自己の</a:t>
            </a:r>
            <a:r>
              <a:rPr lang="ja-JP" altLang="en-US" dirty="0">
                <a:latin typeface="+mn-ea"/>
              </a:rPr>
              <a:t>処置の実施記録と</a:t>
            </a:r>
            <a:r>
              <a:rPr lang="ja-JP" altLang="en-US" dirty="0" smtClean="0">
                <a:latin typeface="+mn-ea"/>
              </a:rPr>
              <a:t>しての活用</a:t>
            </a:r>
            <a:endParaRPr lang="en-US" altLang="ja-JP" dirty="0" smtClean="0">
              <a:latin typeface="+mn-ea"/>
            </a:endParaRPr>
          </a:p>
          <a:p>
            <a:endParaRPr lang="en-US" altLang="ja-JP" dirty="0" smtClean="0">
              <a:latin typeface="+mn-ea"/>
            </a:endParaRPr>
          </a:p>
          <a:p>
            <a:r>
              <a:rPr lang="ja-JP" altLang="en-US" dirty="0" smtClean="0">
                <a:latin typeface="+mn-ea"/>
              </a:rPr>
              <a:t>○この資料により期待されること</a:t>
            </a:r>
            <a:endParaRPr lang="en-US" altLang="ja-JP" dirty="0" smtClean="0">
              <a:latin typeface="+mn-ea"/>
            </a:endParaRPr>
          </a:p>
          <a:p>
            <a:pPr lvl="1"/>
            <a:r>
              <a:rPr lang="ja-JP" altLang="en-US" dirty="0" smtClean="0">
                <a:latin typeface="+mn-ea"/>
              </a:rPr>
              <a:t>・各</a:t>
            </a:r>
            <a:r>
              <a:rPr lang="en-US" altLang="ja-JP" dirty="0" smtClean="0">
                <a:latin typeface="+mn-ea"/>
              </a:rPr>
              <a:t>MC</a:t>
            </a:r>
            <a:r>
              <a:rPr lang="ja-JP" altLang="en-US" dirty="0" smtClean="0">
                <a:latin typeface="+mn-ea"/>
              </a:rPr>
              <a:t>協議会・消防本部における事後検証の結果を、全国横断的に、客観的に比較</a:t>
            </a:r>
            <a:r>
              <a:rPr lang="ja-JP" altLang="en-US" dirty="0">
                <a:latin typeface="+mn-ea"/>
              </a:rPr>
              <a:t>検証すること</a:t>
            </a:r>
            <a:r>
              <a:rPr lang="ja-JP" altLang="en-US" dirty="0" smtClean="0">
                <a:latin typeface="+mn-ea"/>
              </a:rPr>
              <a:t>が</a:t>
            </a:r>
            <a:r>
              <a:rPr lang="ja-JP" altLang="en-US" dirty="0">
                <a:latin typeface="+mn-ea"/>
              </a:rPr>
              <a:t>可能</a:t>
            </a:r>
            <a:r>
              <a:rPr lang="ja-JP" altLang="en-US" dirty="0" smtClean="0">
                <a:latin typeface="+mn-ea"/>
              </a:rPr>
              <a:t>となる。</a:t>
            </a:r>
            <a:endParaRPr lang="en-US" altLang="ja-JP" dirty="0" smtClean="0">
              <a:latin typeface="+mn-ea"/>
            </a:endParaRPr>
          </a:p>
          <a:p>
            <a:pPr lvl="1"/>
            <a:r>
              <a:rPr lang="ja-JP" altLang="en-US" dirty="0">
                <a:latin typeface="+mn-ea"/>
              </a:rPr>
              <a:t>・各</a:t>
            </a:r>
            <a:r>
              <a:rPr lang="en-US" altLang="ja-JP" dirty="0">
                <a:latin typeface="+mn-ea"/>
              </a:rPr>
              <a:t>MC</a:t>
            </a:r>
            <a:r>
              <a:rPr lang="ja-JP" altLang="en-US" dirty="0">
                <a:latin typeface="+mn-ea"/>
              </a:rPr>
              <a:t>協議会・消防本部における事後検証の結果を、経年的に比較検証することが可能となる。</a:t>
            </a:r>
            <a:endParaRPr lang="en-US" altLang="ja-JP" dirty="0" smtClean="0">
              <a:latin typeface="+mn-ea"/>
            </a:endParaRPr>
          </a:p>
          <a:p>
            <a:pPr lvl="1"/>
            <a:r>
              <a:rPr lang="ja-JP" altLang="en-US" dirty="0" smtClean="0">
                <a:latin typeface="+mn-ea"/>
              </a:rPr>
              <a:t>・各</a:t>
            </a:r>
            <a:r>
              <a:rPr lang="en-US" altLang="ja-JP" dirty="0" smtClean="0">
                <a:latin typeface="+mn-ea"/>
              </a:rPr>
              <a:t>MC</a:t>
            </a:r>
            <a:r>
              <a:rPr lang="ja-JP" altLang="en-US" dirty="0" smtClean="0">
                <a:latin typeface="+mn-ea"/>
              </a:rPr>
              <a:t>協議会、消防本部における新しい処置の事後検証体制構築に要する事務の軽減</a:t>
            </a:r>
            <a:r>
              <a:rPr lang="ja-JP" altLang="en-US" dirty="0">
                <a:latin typeface="+mn-ea"/>
              </a:rPr>
              <a:t>となる</a:t>
            </a:r>
            <a:r>
              <a:rPr lang="ja-JP" altLang="en-US" dirty="0" smtClean="0">
                <a:latin typeface="+mn-ea"/>
              </a:rPr>
              <a:t>。</a:t>
            </a:r>
            <a:endParaRPr lang="en-US" altLang="ja-JP" dirty="0" smtClean="0">
              <a:latin typeface="+mn-ea"/>
            </a:endParaRPr>
          </a:p>
          <a:p>
            <a:pPr lvl="1"/>
            <a:r>
              <a:rPr lang="ja-JP" altLang="en-US" dirty="0" smtClean="0">
                <a:latin typeface="+mn-ea"/>
              </a:rPr>
              <a:t>・搬送時間の延長などを勘案した上で、処置の有効性等を評価するための基礎資料となる。</a:t>
            </a:r>
            <a:endParaRPr lang="en-US" altLang="ja-JP" dirty="0">
              <a:latin typeface="+mn-ea"/>
            </a:endParaRPr>
          </a:p>
        </p:txBody>
      </p:sp>
    </p:spTree>
    <p:extLst>
      <p:ext uri="{BB962C8B-B14F-4D97-AF65-F5344CB8AC3E}">
        <p14:creationId xmlns:p14="http://schemas.microsoft.com/office/powerpoint/2010/main" val="198292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4766" y="382382"/>
            <a:ext cx="8610755" cy="5416868"/>
          </a:xfrm>
          <a:prstGeom prst="rect">
            <a:avLst/>
          </a:prstGeom>
          <a:noFill/>
        </p:spPr>
        <p:txBody>
          <a:bodyPr wrap="square" rtlCol="0">
            <a:spAutoFit/>
          </a:bodyPr>
          <a:lstStyle/>
          <a:p>
            <a:pPr algn="ctr"/>
            <a:r>
              <a:rPr lang="ja-JP" altLang="en-US" sz="2400" dirty="0" smtClean="0">
                <a:latin typeface="+mj-ea"/>
                <a:ea typeface="+mj-ea"/>
              </a:rPr>
              <a:t>データ項目について</a:t>
            </a:r>
            <a:endParaRPr lang="en-US" altLang="ja-JP" sz="2400" dirty="0" smtClean="0">
              <a:latin typeface="+mj-ea"/>
              <a:ea typeface="+mj-ea"/>
            </a:endParaRPr>
          </a:p>
          <a:p>
            <a:endParaRPr lang="en-US" altLang="ja-JP" dirty="0" smtClean="0">
              <a:latin typeface="+mj-ea"/>
              <a:ea typeface="+mj-ea"/>
            </a:endParaRPr>
          </a:p>
          <a:p>
            <a:pPr lvl="1"/>
            <a:r>
              <a:rPr lang="ja-JP" altLang="en-US" dirty="0" smtClean="0">
                <a:latin typeface="+mj-ea"/>
                <a:ea typeface="+mj-ea"/>
              </a:rPr>
              <a:t>・実線の四角で取り囲んだデータ項目は、各</a:t>
            </a:r>
            <a:r>
              <a:rPr lang="en-US" altLang="ja-JP" dirty="0" smtClean="0">
                <a:latin typeface="+mj-ea"/>
                <a:ea typeface="+mj-ea"/>
              </a:rPr>
              <a:t>MC</a:t>
            </a:r>
            <a:r>
              <a:rPr lang="ja-JP" altLang="en-US" dirty="0">
                <a:latin typeface="+mj-ea"/>
                <a:ea typeface="+mj-ea"/>
              </a:rPr>
              <a:t>協議会・消防</a:t>
            </a:r>
            <a:r>
              <a:rPr lang="ja-JP" altLang="en-US" dirty="0" smtClean="0">
                <a:latin typeface="+mj-ea"/>
                <a:ea typeface="+mj-ea"/>
              </a:rPr>
              <a:t>本部が、</a:t>
            </a:r>
            <a:r>
              <a:rPr lang="ja-JP" altLang="en-US" dirty="0">
                <a:latin typeface="+mj-ea"/>
                <a:ea typeface="+mj-ea"/>
              </a:rPr>
              <a:t>新しい</a:t>
            </a:r>
            <a:r>
              <a:rPr lang="ja-JP" altLang="en-US" dirty="0" smtClean="0">
                <a:latin typeface="+mj-ea"/>
                <a:ea typeface="+mj-ea"/>
              </a:rPr>
              <a:t>処置の実施状況を検証するために最低限</a:t>
            </a:r>
            <a:r>
              <a:rPr lang="ja-JP" altLang="en-US" dirty="0">
                <a:latin typeface="+mj-ea"/>
                <a:ea typeface="+mj-ea"/>
              </a:rPr>
              <a:t>必要と</a:t>
            </a:r>
            <a:r>
              <a:rPr lang="ja-JP" altLang="en-US" dirty="0" smtClean="0">
                <a:latin typeface="+mj-ea"/>
                <a:ea typeface="+mj-ea"/>
              </a:rPr>
              <a:t>考える項目</a:t>
            </a:r>
            <a:r>
              <a:rPr lang="ja-JP" altLang="en-US" dirty="0">
                <a:latin typeface="+mj-ea"/>
                <a:ea typeface="+mj-ea"/>
              </a:rPr>
              <a:t>（基本データ項目</a:t>
            </a:r>
            <a:r>
              <a:rPr lang="ja-JP" altLang="en-US" dirty="0" smtClean="0">
                <a:latin typeface="+mj-ea"/>
                <a:ea typeface="+mj-ea"/>
              </a:rPr>
              <a:t>）である。</a:t>
            </a:r>
            <a:endParaRPr lang="en-US" altLang="ja-JP" dirty="0" smtClean="0">
              <a:latin typeface="+mj-ea"/>
              <a:ea typeface="+mj-ea"/>
            </a:endParaRPr>
          </a:p>
          <a:p>
            <a:pPr lvl="1"/>
            <a:endParaRPr lang="en-US" altLang="ja-JP" dirty="0" smtClean="0">
              <a:latin typeface="+mj-ea"/>
              <a:ea typeface="+mj-ea"/>
            </a:endParaRPr>
          </a:p>
          <a:p>
            <a:pPr lvl="1"/>
            <a:r>
              <a:rPr lang="ja-JP" altLang="en-US" dirty="0">
                <a:latin typeface="+mj-ea"/>
                <a:ea typeface="+mj-ea"/>
              </a:rPr>
              <a:t>・より詳細で効果的な事後検証のため</a:t>
            </a:r>
            <a:r>
              <a:rPr lang="ja-JP" altLang="en-US" dirty="0" smtClean="0">
                <a:latin typeface="+mj-ea"/>
                <a:ea typeface="+mj-ea"/>
              </a:rPr>
              <a:t>に</a:t>
            </a:r>
            <a:r>
              <a:rPr lang="ja-JP" altLang="en-US" dirty="0">
                <a:latin typeface="+mj-ea"/>
                <a:ea typeface="+mj-ea"/>
              </a:rPr>
              <a:t>は、実線の四角で取り囲んだデータ項目</a:t>
            </a:r>
            <a:r>
              <a:rPr lang="ja-JP" altLang="en-US" dirty="0" smtClean="0">
                <a:latin typeface="+mj-ea"/>
                <a:ea typeface="+mj-ea"/>
              </a:rPr>
              <a:t>以外のもの（</a:t>
            </a:r>
            <a:r>
              <a:rPr lang="ja-JP" altLang="en-US" sz="1400" dirty="0" smtClean="0">
                <a:latin typeface="+mj-ea"/>
                <a:ea typeface="+mj-ea"/>
              </a:rPr>
              <a:t>例えば、静脈路確保を試行しなかった理由、静脈路の確保ができなかった理由など</a:t>
            </a:r>
            <a:r>
              <a:rPr lang="ja-JP" altLang="en-US" dirty="0" smtClean="0">
                <a:latin typeface="+mj-ea"/>
                <a:ea typeface="+mj-ea"/>
              </a:rPr>
              <a:t>）についても、できるだけ収集し活用することが望ましい。</a:t>
            </a:r>
            <a:endParaRPr lang="en-US" altLang="ja-JP" dirty="0" smtClean="0">
              <a:latin typeface="+mj-ea"/>
              <a:ea typeface="+mj-ea"/>
            </a:endParaRPr>
          </a:p>
          <a:p>
            <a:pPr lvl="1"/>
            <a:endParaRPr lang="en-US" altLang="ja-JP" dirty="0">
              <a:latin typeface="+mj-ea"/>
              <a:ea typeface="+mj-ea"/>
            </a:endParaRPr>
          </a:p>
          <a:p>
            <a:pPr lvl="1"/>
            <a:r>
              <a:rPr lang="ja-JP" altLang="en-US" dirty="0" smtClean="0">
                <a:latin typeface="+mj-ea"/>
                <a:ea typeface="+mj-ea"/>
              </a:rPr>
              <a:t>・なお、これらデータ</a:t>
            </a:r>
            <a:r>
              <a:rPr lang="ja-JP" altLang="en-US" dirty="0">
                <a:latin typeface="+mj-ea"/>
                <a:ea typeface="+mj-ea"/>
              </a:rPr>
              <a:t>項目の多くは、平成</a:t>
            </a:r>
            <a:r>
              <a:rPr lang="en-US" altLang="ja-JP" dirty="0">
                <a:latin typeface="+mj-ea"/>
                <a:ea typeface="+mj-ea"/>
              </a:rPr>
              <a:t>26</a:t>
            </a:r>
            <a:r>
              <a:rPr lang="ja-JP" altLang="en-US" dirty="0">
                <a:latin typeface="+mj-ea"/>
                <a:ea typeface="+mj-ea"/>
              </a:rPr>
              <a:t>年１月</a:t>
            </a:r>
            <a:r>
              <a:rPr lang="en-US" altLang="ja-JP" dirty="0">
                <a:latin typeface="+mj-ea"/>
                <a:ea typeface="+mj-ea"/>
              </a:rPr>
              <a:t>31</a:t>
            </a:r>
            <a:r>
              <a:rPr lang="ja-JP" altLang="en-US" dirty="0">
                <a:latin typeface="+mj-ea"/>
                <a:ea typeface="+mj-ea"/>
              </a:rPr>
              <a:t>日発出の消防庁救急企画室長・厚生労働省医政局指導課長通知</a:t>
            </a:r>
            <a:r>
              <a:rPr lang="en-US" altLang="ja-JP" sz="1100" dirty="0">
                <a:latin typeface="+mj-ea"/>
                <a:ea typeface="+mj-ea"/>
              </a:rPr>
              <a:t>※</a:t>
            </a:r>
            <a:r>
              <a:rPr lang="ja-JP" altLang="en-US" dirty="0">
                <a:latin typeface="+mj-ea"/>
                <a:ea typeface="+mj-ea"/>
              </a:rPr>
              <a:t>の</a:t>
            </a:r>
            <a:r>
              <a:rPr lang="ja-JP" altLang="en-US" dirty="0"/>
              <a:t>事後検証票（別添２）に</a:t>
            </a:r>
            <a:r>
              <a:rPr lang="ja-JP" altLang="en-US" dirty="0" smtClean="0"/>
              <a:t>記載されている</a:t>
            </a:r>
            <a:r>
              <a:rPr lang="ja-JP" altLang="en-US" dirty="0"/>
              <a:t>。</a:t>
            </a:r>
            <a:endParaRPr lang="en-US" altLang="ja-JP" dirty="0">
              <a:latin typeface="+mj-ea"/>
              <a:ea typeface="+mj-ea"/>
            </a:endParaRPr>
          </a:p>
          <a:p>
            <a:pPr lvl="1"/>
            <a:endParaRPr lang="en-US" altLang="ja-JP" dirty="0" smtClean="0">
              <a:latin typeface="+mj-ea"/>
              <a:ea typeface="+mj-ea"/>
            </a:endParaRPr>
          </a:p>
          <a:p>
            <a:pPr lvl="1"/>
            <a:r>
              <a:rPr lang="ja-JP" altLang="en-US" dirty="0" smtClean="0">
                <a:latin typeface="+mj-ea"/>
                <a:ea typeface="+mj-ea"/>
              </a:rPr>
              <a:t>・破線の四角で取り囲んだデータ項目は、その収集に消防本部のみならず受入医療機関等の協力が必要な</a:t>
            </a:r>
            <a:r>
              <a:rPr lang="ja-JP" altLang="en-US" dirty="0">
                <a:latin typeface="+mj-ea"/>
                <a:ea typeface="+mj-ea"/>
              </a:rPr>
              <a:t>項目</a:t>
            </a:r>
            <a:r>
              <a:rPr lang="ja-JP" altLang="en-US" dirty="0" smtClean="0">
                <a:latin typeface="+mj-ea"/>
                <a:ea typeface="+mj-ea"/>
              </a:rPr>
              <a:t>である。円滑なデータの収集のためには、</a:t>
            </a:r>
            <a:r>
              <a:rPr lang="en-US" altLang="ja-JP" dirty="0" smtClean="0">
                <a:latin typeface="+mj-ea"/>
                <a:ea typeface="+mj-ea"/>
              </a:rPr>
              <a:t>MC</a:t>
            </a:r>
            <a:r>
              <a:rPr lang="ja-JP" altLang="en-US" dirty="0" smtClean="0">
                <a:latin typeface="+mj-ea"/>
                <a:ea typeface="+mj-ea"/>
              </a:rPr>
              <a:t>協議会からの積極的な働きかけや調整</a:t>
            </a:r>
            <a:r>
              <a:rPr lang="ja-JP" altLang="en-US" dirty="0">
                <a:latin typeface="+mj-ea"/>
                <a:ea typeface="+mj-ea"/>
              </a:rPr>
              <a:t>を</a:t>
            </a:r>
            <a:r>
              <a:rPr lang="ja-JP" altLang="en-US" dirty="0" smtClean="0">
                <a:latin typeface="+mj-ea"/>
                <a:ea typeface="+mj-ea"/>
              </a:rPr>
              <a:t>要する。</a:t>
            </a:r>
            <a:endParaRPr lang="en-US" altLang="ja-JP" dirty="0" smtClean="0">
              <a:latin typeface="+mj-ea"/>
              <a:ea typeface="+mj-ea"/>
            </a:endParaRPr>
          </a:p>
          <a:p>
            <a:pPr lvl="1"/>
            <a:endParaRPr lang="en-US" altLang="ja-JP" sz="1400" dirty="0" smtClean="0">
              <a:latin typeface="+mj-ea"/>
              <a:ea typeface="+mj-ea"/>
            </a:endParaRPr>
          </a:p>
          <a:p>
            <a:pPr lvl="1"/>
            <a:endParaRPr lang="en-US" altLang="ja-JP" sz="1400" dirty="0" smtClean="0">
              <a:latin typeface="+mj-ea"/>
              <a:ea typeface="+mj-ea"/>
            </a:endParaRPr>
          </a:p>
          <a:p>
            <a:pPr lvl="1"/>
            <a:r>
              <a:rPr lang="en-US" altLang="ja-JP" sz="1400" dirty="0" smtClean="0">
                <a:latin typeface="+mj-ea"/>
                <a:ea typeface="+mj-ea"/>
              </a:rPr>
              <a:t>※</a:t>
            </a:r>
            <a:r>
              <a:rPr lang="ja-JP" altLang="en-US" sz="1400" dirty="0" smtClean="0">
                <a:latin typeface="+mj-ea"/>
                <a:ea typeface="+mj-ea"/>
              </a:rPr>
              <a:t> </a:t>
            </a:r>
            <a:r>
              <a:rPr lang="ja-JP" altLang="en-US" sz="1400" dirty="0">
                <a:latin typeface="+mj-ea"/>
                <a:ea typeface="+mj-ea"/>
              </a:rPr>
              <a:t>「救急救命士の心肺機能停止前の重度傷病者に対する静脈路確保及び輸液、血糖測定並びに低血糖発作症例へのブドウ糖溶液の投与の実施に係るメディカルコントロール体制の充実強化について」（平成</a:t>
            </a:r>
            <a:r>
              <a:rPr lang="en-US" altLang="ja-JP" sz="1400" dirty="0">
                <a:latin typeface="+mj-ea"/>
                <a:ea typeface="+mj-ea"/>
              </a:rPr>
              <a:t>26</a:t>
            </a:r>
            <a:r>
              <a:rPr lang="ja-JP" altLang="en-US" sz="1400" dirty="0">
                <a:latin typeface="+mj-ea"/>
                <a:ea typeface="+mj-ea"/>
              </a:rPr>
              <a:t>年１月</a:t>
            </a:r>
            <a:r>
              <a:rPr lang="en-US" altLang="ja-JP" sz="1400" dirty="0">
                <a:latin typeface="+mj-ea"/>
                <a:ea typeface="+mj-ea"/>
              </a:rPr>
              <a:t>31</a:t>
            </a:r>
            <a:r>
              <a:rPr lang="ja-JP" altLang="en-US" sz="1400" dirty="0">
                <a:latin typeface="+mj-ea"/>
                <a:ea typeface="+mj-ea"/>
              </a:rPr>
              <a:t>日消防救第</a:t>
            </a:r>
            <a:r>
              <a:rPr lang="en-US" altLang="ja-JP" sz="1400" dirty="0">
                <a:latin typeface="+mj-ea"/>
                <a:ea typeface="+mj-ea"/>
              </a:rPr>
              <a:t>13</a:t>
            </a:r>
            <a:r>
              <a:rPr lang="ja-JP" altLang="en-US" sz="1400" dirty="0">
                <a:latin typeface="+mj-ea"/>
                <a:ea typeface="+mj-ea"/>
              </a:rPr>
              <a:t>号・医政指発</a:t>
            </a:r>
            <a:r>
              <a:rPr lang="en-US" altLang="ja-JP" sz="1400" dirty="0">
                <a:latin typeface="+mj-ea"/>
                <a:ea typeface="+mj-ea"/>
              </a:rPr>
              <a:t>0131</a:t>
            </a:r>
            <a:r>
              <a:rPr lang="ja-JP" altLang="en-US" sz="1400" dirty="0">
                <a:latin typeface="+mj-ea"/>
                <a:ea typeface="+mj-ea"/>
              </a:rPr>
              <a:t>第３号消防庁救急企画室長・厚生労働省医政局指導課長通知</a:t>
            </a:r>
            <a:r>
              <a:rPr lang="ja-JP" altLang="en-US" sz="1400" dirty="0" smtClean="0">
                <a:latin typeface="+mj-ea"/>
                <a:ea typeface="+mj-ea"/>
              </a:rPr>
              <a:t>）</a:t>
            </a:r>
            <a:endParaRPr lang="en-US" altLang="ja-JP" sz="1400" dirty="0" smtClean="0">
              <a:latin typeface="+mj-ea"/>
              <a:ea typeface="+mj-ea"/>
            </a:endParaRPr>
          </a:p>
        </p:txBody>
      </p:sp>
      <p:sp>
        <p:nvSpPr>
          <p:cNvPr id="3" name="正方形/長方形 2"/>
          <p:cNvSpPr/>
          <p:nvPr/>
        </p:nvSpPr>
        <p:spPr>
          <a:xfrm>
            <a:off x="921933" y="1048080"/>
            <a:ext cx="1175469" cy="296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921933" y="3780709"/>
            <a:ext cx="1127314" cy="289608"/>
          </a:xfrm>
          <a:prstGeom prst="rect">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88317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6453" y="706578"/>
            <a:ext cx="8610755" cy="2954655"/>
          </a:xfrm>
          <a:prstGeom prst="rect">
            <a:avLst/>
          </a:prstGeom>
          <a:noFill/>
        </p:spPr>
        <p:txBody>
          <a:bodyPr wrap="square" rtlCol="0">
            <a:spAutoFit/>
          </a:bodyPr>
          <a:lstStyle/>
          <a:p>
            <a:pPr algn="ctr"/>
            <a:r>
              <a:rPr lang="ja-JP" altLang="en-US" sz="2400" dirty="0">
                <a:latin typeface="+mj-ea"/>
              </a:rPr>
              <a:t>データ項目について</a:t>
            </a:r>
            <a:endParaRPr lang="en-US" altLang="ja-JP" sz="2400" dirty="0">
              <a:latin typeface="+mj-ea"/>
            </a:endParaRPr>
          </a:p>
          <a:p>
            <a:endParaRPr lang="en-US" altLang="ja-JP" dirty="0">
              <a:latin typeface="+mn-ea"/>
            </a:endParaRPr>
          </a:p>
          <a:p>
            <a:r>
              <a:rPr lang="ja-JP" altLang="en-US" dirty="0" smtClean="0">
                <a:latin typeface="+mj-ea"/>
                <a:ea typeface="+mj-ea"/>
              </a:rPr>
              <a:t>○資料の記載上の留意事項</a:t>
            </a:r>
            <a:endParaRPr lang="en-US" altLang="ja-JP" dirty="0" smtClean="0">
              <a:latin typeface="+mj-ea"/>
              <a:ea typeface="+mj-ea"/>
            </a:endParaRPr>
          </a:p>
          <a:p>
            <a:endParaRPr lang="en-US" altLang="ja-JP" dirty="0">
              <a:latin typeface="+mj-ea"/>
              <a:ea typeface="+mj-ea"/>
            </a:endParaRPr>
          </a:p>
          <a:p>
            <a:pPr lvl="1"/>
            <a:r>
              <a:rPr lang="ja-JP" altLang="en-US" dirty="0" smtClean="0">
                <a:latin typeface="+mj-ea"/>
                <a:ea typeface="+mj-ea"/>
              </a:rPr>
              <a:t>・処置が実施できなかった（</a:t>
            </a:r>
            <a:r>
              <a:rPr lang="ja-JP" altLang="en-US" dirty="0">
                <a:latin typeface="+mj-ea"/>
                <a:ea typeface="+mj-ea"/>
              </a:rPr>
              <a:t>理由）に</a:t>
            </a:r>
            <a:r>
              <a:rPr lang="ja-JP" altLang="en-US" dirty="0" smtClean="0">
                <a:latin typeface="+mj-ea"/>
                <a:ea typeface="+mj-ea"/>
              </a:rPr>
              <a:t>ついては、</a:t>
            </a:r>
            <a:r>
              <a:rPr lang="ja-JP" altLang="en-US" dirty="0">
                <a:latin typeface="+mj-ea"/>
                <a:ea typeface="+mj-ea"/>
              </a:rPr>
              <a:t>最終的</a:t>
            </a:r>
            <a:r>
              <a:rPr lang="ja-JP" altLang="en-US" dirty="0" smtClean="0">
                <a:latin typeface="+mj-ea"/>
                <a:ea typeface="+mj-ea"/>
              </a:rPr>
              <a:t>に</a:t>
            </a:r>
            <a:r>
              <a:rPr lang="ja-JP" altLang="en-US" dirty="0">
                <a:latin typeface="+mj-ea"/>
                <a:ea typeface="+mj-ea"/>
              </a:rPr>
              <a:t>処置</a:t>
            </a:r>
            <a:r>
              <a:rPr lang="ja-JP" altLang="en-US" dirty="0" smtClean="0">
                <a:latin typeface="+mj-ea"/>
                <a:ea typeface="+mj-ea"/>
              </a:rPr>
              <a:t>できなかった</a:t>
            </a:r>
            <a:r>
              <a:rPr lang="ja-JP" altLang="en-US" dirty="0">
                <a:latin typeface="+mj-ea"/>
                <a:ea typeface="+mj-ea"/>
              </a:rPr>
              <a:t>事例のみ１回目、２回目</a:t>
            </a:r>
            <a:r>
              <a:rPr lang="ja-JP" altLang="en-US" dirty="0" smtClean="0">
                <a:latin typeface="+mj-ea"/>
                <a:ea typeface="+mj-ea"/>
              </a:rPr>
              <a:t>とにわけてその理由</a:t>
            </a:r>
            <a:r>
              <a:rPr lang="ja-JP" altLang="en-US" dirty="0">
                <a:latin typeface="+mj-ea"/>
                <a:ea typeface="+mj-ea"/>
              </a:rPr>
              <a:t>を記載する</a:t>
            </a:r>
            <a:r>
              <a:rPr lang="ja-JP" altLang="en-US" dirty="0" smtClean="0">
                <a:latin typeface="+mj-ea"/>
                <a:ea typeface="+mj-ea"/>
              </a:rPr>
              <a:t>。（２回目</a:t>
            </a:r>
            <a:r>
              <a:rPr lang="ja-JP" altLang="en-US" dirty="0">
                <a:latin typeface="+mj-ea"/>
                <a:ea typeface="+mj-ea"/>
              </a:rPr>
              <a:t>で測定できた場合の１回目の</a:t>
            </a:r>
            <a:r>
              <a:rPr lang="ja-JP" altLang="en-US" dirty="0" smtClean="0">
                <a:latin typeface="+mj-ea"/>
                <a:ea typeface="+mj-ea"/>
              </a:rPr>
              <a:t>理由については、記載する必要はない。）</a:t>
            </a:r>
            <a:endParaRPr lang="en-US" altLang="ja-JP" dirty="0" smtClean="0">
              <a:latin typeface="+mj-ea"/>
              <a:ea typeface="+mj-ea"/>
            </a:endParaRPr>
          </a:p>
          <a:p>
            <a:pPr lvl="1"/>
            <a:endParaRPr lang="en-US" altLang="ja-JP" dirty="0">
              <a:latin typeface="+mj-ea"/>
              <a:ea typeface="+mj-ea"/>
            </a:endParaRPr>
          </a:p>
          <a:p>
            <a:pPr lvl="1"/>
            <a:r>
              <a:rPr lang="ja-JP" altLang="en-US" dirty="0" smtClean="0">
                <a:latin typeface="+mj-ea"/>
                <a:ea typeface="+mj-ea"/>
              </a:rPr>
              <a:t>・（理由）について、もっともふさわしいものを１つのみ選択する。２つに同等に該当すると考えられる場合</a:t>
            </a:r>
            <a:r>
              <a:rPr lang="ja-JP" altLang="en-US" dirty="0">
                <a:latin typeface="+mj-ea"/>
                <a:ea typeface="+mj-ea"/>
              </a:rPr>
              <a:t>であっても</a:t>
            </a:r>
            <a:r>
              <a:rPr lang="ja-JP" altLang="en-US" dirty="0" smtClean="0">
                <a:latin typeface="+mj-ea"/>
                <a:ea typeface="+mj-ea"/>
              </a:rPr>
              <a:t>、より左側に記載されたものを１つのみ選択する。</a:t>
            </a:r>
            <a:endParaRPr lang="en-US" altLang="ja-JP" dirty="0" smtClean="0">
              <a:latin typeface="+mj-ea"/>
              <a:ea typeface="+mj-ea"/>
            </a:endParaRPr>
          </a:p>
        </p:txBody>
      </p:sp>
    </p:spTree>
    <p:extLst>
      <p:ext uri="{BB962C8B-B14F-4D97-AF65-F5344CB8AC3E}">
        <p14:creationId xmlns:p14="http://schemas.microsoft.com/office/powerpoint/2010/main" val="2899860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40583" y="155854"/>
            <a:ext cx="7879556" cy="646331"/>
          </a:xfrm>
          <a:prstGeom prst="rect">
            <a:avLst/>
          </a:prstGeom>
          <a:solidFill>
            <a:schemeClr val="bg1">
              <a:lumMod val="85000"/>
            </a:schemeClr>
          </a:solidFill>
          <a:ln>
            <a:noFill/>
            <a:prstDash val="lgDash"/>
          </a:ln>
        </p:spPr>
        <p:txBody>
          <a:bodyPr wrap="square" rtlCol="0">
            <a:spAutoFit/>
          </a:bodyPr>
          <a:lstStyle>
            <a:defPPr>
              <a:defRPr lang="ja-JP"/>
            </a:defPPr>
            <a:lvl1pPr algn="ctr">
              <a:defRPr>
                <a:latin typeface="+mn-ea"/>
              </a:defRPr>
            </a:lvl1pPr>
          </a:lstStyle>
          <a:p>
            <a:r>
              <a:rPr lang="ja-JP" altLang="en-US" dirty="0"/>
              <a:t>心肺停止前の静脈路確保と輸液の全体検証</a:t>
            </a:r>
            <a:endParaRPr lang="en-US" altLang="ja-JP" dirty="0"/>
          </a:p>
          <a:p>
            <a:r>
              <a:rPr lang="ja-JP" altLang="en-US" dirty="0"/>
              <a:t>　</a:t>
            </a:r>
            <a:r>
              <a:rPr lang="ja-JP" altLang="en-US" sz="1600" dirty="0"/>
              <a:t>　（期間　●●年●●月～●●年●●月、救急隊●●隊、認定救命士●●人）</a:t>
            </a:r>
          </a:p>
        </p:txBody>
      </p:sp>
      <p:sp>
        <p:nvSpPr>
          <p:cNvPr id="50" name="テキスト ボックス 49"/>
          <p:cNvSpPr txBox="1"/>
          <p:nvPr/>
        </p:nvSpPr>
        <p:spPr>
          <a:xfrm>
            <a:off x="178594" y="844455"/>
            <a:ext cx="2779292" cy="338554"/>
          </a:xfrm>
          <a:prstGeom prst="rect">
            <a:avLst/>
          </a:prstGeom>
          <a:noFill/>
          <a:ln>
            <a:solidFill>
              <a:schemeClr val="tx1"/>
            </a:solidFill>
          </a:ln>
        </p:spPr>
        <p:txBody>
          <a:bodyPr wrap="square" rtlCol="0">
            <a:spAutoFit/>
          </a:bodyPr>
          <a:lstStyle/>
          <a:p>
            <a:r>
              <a:rPr lang="en-US" altLang="ja-JP" sz="1600" dirty="0">
                <a:latin typeface="+mn-ea"/>
              </a:rPr>
              <a:t>A</a:t>
            </a:r>
            <a:r>
              <a:rPr lang="ja-JP" altLang="en-US" sz="1600" dirty="0">
                <a:latin typeface="+mn-ea"/>
              </a:rPr>
              <a:t>　</a:t>
            </a:r>
            <a:r>
              <a:rPr lang="ja-JP" altLang="en-US" sz="1600" dirty="0" smtClean="0">
                <a:latin typeface="+mn-ea"/>
              </a:rPr>
              <a:t>全搬送人数</a:t>
            </a:r>
            <a:r>
              <a:rPr lang="ja-JP" altLang="en-US" sz="1600" dirty="0">
                <a:latin typeface="+mn-ea"/>
              </a:rPr>
              <a:t>：　　</a:t>
            </a:r>
            <a:r>
              <a:rPr lang="ja-JP" altLang="en-US" sz="1600" dirty="0" smtClean="0">
                <a:latin typeface="+mn-ea"/>
              </a:rPr>
              <a:t>　　●</a:t>
            </a:r>
            <a:r>
              <a:rPr lang="ja-JP" altLang="en-US" sz="1600" dirty="0">
                <a:latin typeface="+mn-ea"/>
              </a:rPr>
              <a:t>●例　</a:t>
            </a:r>
          </a:p>
        </p:txBody>
      </p:sp>
      <p:sp>
        <p:nvSpPr>
          <p:cNvPr id="20" name="テキスト ボックス 19"/>
          <p:cNvSpPr txBox="1"/>
          <p:nvPr/>
        </p:nvSpPr>
        <p:spPr>
          <a:xfrm>
            <a:off x="175762" y="2140153"/>
            <a:ext cx="2782522" cy="338554"/>
          </a:xfrm>
          <a:prstGeom prst="rect">
            <a:avLst/>
          </a:prstGeom>
          <a:noFill/>
          <a:ln>
            <a:solidFill>
              <a:schemeClr val="tx1"/>
            </a:solidFill>
          </a:ln>
        </p:spPr>
        <p:txBody>
          <a:bodyPr wrap="square" rtlCol="0">
            <a:spAutoFit/>
          </a:bodyPr>
          <a:lstStyle/>
          <a:p>
            <a:r>
              <a:rPr lang="en-US" altLang="ja-JP" sz="1600" dirty="0">
                <a:latin typeface="+mn-ea"/>
              </a:rPr>
              <a:t>C</a:t>
            </a:r>
            <a:r>
              <a:rPr lang="ja-JP" altLang="en-US" sz="1600" dirty="0">
                <a:latin typeface="+mn-ea"/>
              </a:rPr>
              <a:t>　</a:t>
            </a:r>
            <a:r>
              <a:rPr lang="ja-JP" altLang="en-US" sz="1600" dirty="0" smtClean="0">
                <a:latin typeface="+mn-ea"/>
              </a:rPr>
              <a:t>静脈路確保試行：</a:t>
            </a:r>
            <a:r>
              <a:rPr lang="ja-JP" altLang="en-US" sz="1600" dirty="0">
                <a:latin typeface="+mn-ea"/>
              </a:rPr>
              <a:t>　</a:t>
            </a:r>
            <a:r>
              <a:rPr lang="ja-JP" altLang="en-US" sz="1600" dirty="0" smtClean="0">
                <a:latin typeface="+mn-ea"/>
              </a:rPr>
              <a:t>●</a:t>
            </a:r>
            <a:r>
              <a:rPr lang="ja-JP" altLang="en-US" sz="1600" dirty="0">
                <a:latin typeface="+mn-ea"/>
              </a:rPr>
              <a:t>●例　</a:t>
            </a:r>
          </a:p>
        </p:txBody>
      </p:sp>
      <p:sp>
        <p:nvSpPr>
          <p:cNvPr id="21" name="テキスト ボックス 20"/>
          <p:cNvSpPr txBox="1"/>
          <p:nvPr/>
        </p:nvSpPr>
        <p:spPr>
          <a:xfrm>
            <a:off x="175761" y="3365953"/>
            <a:ext cx="2779292" cy="338554"/>
          </a:xfrm>
          <a:prstGeom prst="rect">
            <a:avLst/>
          </a:prstGeom>
          <a:noFill/>
          <a:ln>
            <a:solidFill>
              <a:schemeClr val="tx1"/>
            </a:solidFill>
          </a:ln>
        </p:spPr>
        <p:txBody>
          <a:bodyPr wrap="square" rtlCol="0">
            <a:spAutoFit/>
          </a:bodyPr>
          <a:lstStyle/>
          <a:p>
            <a:r>
              <a:rPr lang="en-US" altLang="ja-JP" sz="1600" dirty="0">
                <a:latin typeface="+mn-ea"/>
              </a:rPr>
              <a:t>D</a:t>
            </a:r>
            <a:r>
              <a:rPr lang="ja-JP" altLang="en-US" sz="1600" dirty="0">
                <a:latin typeface="+mn-ea"/>
              </a:rPr>
              <a:t>　</a:t>
            </a:r>
            <a:r>
              <a:rPr lang="ja-JP" altLang="en-US" sz="1600" dirty="0" smtClean="0">
                <a:latin typeface="+mn-ea"/>
              </a:rPr>
              <a:t>静脈路確保：</a:t>
            </a:r>
            <a:r>
              <a:rPr lang="ja-JP" altLang="en-US" sz="1600" dirty="0">
                <a:latin typeface="+mn-ea"/>
              </a:rPr>
              <a:t>　　</a:t>
            </a:r>
            <a:r>
              <a:rPr lang="ja-JP" altLang="en-US" sz="1600" dirty="0" smtClean="0">
                <a:latin typeface="+mn-ea"/>
              </a:rPr>
              <a:t>　　●</a:t>
            </a:r>
            <a:r>
              <a:rPr lang="ja-JP" altLang="en-US" sz="1600" dirty="0">
                <a:latin typeface="+mn-ea"/>
              </a:rPr>
              <a:t>●例</a:t>
            </a:r>
          </a:p>
        </p:txBody>
      </p:sp>
      <p:cxnSp>
        <p:nvCxnSpPr>
          <p:cNvPr id="22" name="直線矢印コネクタ 21"/>
          <p:cNvCxnSpPr>
            <a:stCxn id="20" idx="2"/>
            <a:endCxn id="21" idx="0"/>
          </p:cNvCxnSpPr>
          <p:nvPr/>
        </p:nvCxnSpPr>
        <p:spPr>
          <a:xfrm flipH="1">
            <a:off x="1565407" y="2478707"/>
            <a:ext cx="1616" cy="8872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endCxn id="24" idx="0"/>
          </p:cNvCxnSpPr>
          <p:nvPr/>
        </p:nvCxnSpPr>
        <p:spPr>
          <a:xfrm>
            <a:off x="1565407" y="1978212"/>
            <a:ext cx="2736873" cy="160981"/>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3149373" y="2139193"/>
            <a:ext cx="2305813" cy="338554"/>
          </a:xfrm>
          <a:prstGeom prst="rect">
            <a:avLst/>
          </a:prstGeom>
          <a:noFill/>
          <a:ln>
            <a:solidFill>
              <a:schemeClr val="tx1"/>
            </a:solidFill>
          </a:ln>
        </p:spPr>
        <p:txBody>
          <a:bodyPr wrap="square" rtlCol="0">
            <a:spAutoFit/>
          </a:bodyPr>
          <a:lstStyle/>
          <a:p>
            <a:r>
              <a:rPr lang="en-US" altLang="ja-JP" sz="1600" dirty="0">
                <a:latin typeface="+mn-ea"/>
              </a:rPr>
              <a:t>C</a:t>
            </a:r>
            <a:r>
              <a:rPr lang="en-US" altLang="ja-JP" sz="1600" dirty="0" smtClean="0">
                <a:latin typeface="+mn-ea"/>
              </a:rPr>
              <a:t>’</a:t>
            </a:r>
            <a:r>
              <a:rPr lang="ja-JP" altLang="en-US" sz="1600" dirty="0" smtClean="0">
                <a:latin typeface="+mn-ea"/>
              </a:rPr>
              <a:t>試行せず：</a:t>
            </a:r>
            <a:r>
              <a:rPr lang="ja-JP" altLang="en-US" sz="1600" dirty="0">
                <a:latin typeface="+mn-ea"/>
              </a:rPr>
              <a:t>　</a:t>
            </a:r>
            <a:r>
              <a:rPr lang="ja-JP" altLang="en-US" sz="1600" dirty="0" smtClean="0">
                <a:latin typeface="+mn-ea"/>
              </a:rPr>
              <a:t>●</a:t>
            </a:r>
            <a:r>
              <a:rPr lang="ja-JP" altLang="en-US" sz="1600" dirty="0">
                <a:latin typeface="+mn-ea"/>
              </a:rPr>
              <a:t>●例</a:t>
            </a:r>
          </a:p>
        </p:txBody>
      </p:sp>
      <p:cxnSp>
        <p:nvCxnSpPr>
          <p:cNvPr id="25" name="直線矢印コネクタ 24"/>
          <p:cNvCxnSpPr>
            <a:endCxn id="20" idx="0"/>
          </p:cNvCxnSpPr>
          <p:nvPr/>
        </p:nvCxnSpPr>
        <p:spPr>
          <a:xfrm>
            <a:off x="1567023" y="1713884"/>
            <a:ext cx="0" cy="4262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464246" y="3364993"/>
            <a:ext cx="2953158" cy="307777"/>
          </a:xfrm>
          <a:prstGeom prst="rect">
            <a:avLst/>
          </a:prstGeom>
          <a:noFill/>
          <a:ln>
            <a:noFill/>
          </a:ln>
        </p:spPr>
        <p:txBody>
          <a:bodyPr wrap="square" rtlCol="0">
            <a:spAutoFit/>
          </a:bodyPr>
          <a:lstStyle/>
          <a:p>
            <a:r>
              <a:rPr lang="en-US" altLang="ja-JP" sz="1400" dirty="0" smtClean="0">
                <a:latin typeface="+mn-ea"/>
              </a:rPr>
              <a:t>※</a:t>
            </a:r>
            <a:r>
              <a:rPr lang="ja-JP" altLang="en-US" sz="1400" dirty="0">
                <a:latin typeface="+mn-ea"/>
              </a:rPr>
              <a:t>静脈</a:t>
            </a:r>
            <a:r>
              <a:rPr lang="ja-JP" altLang="en-US" sz="1400" dirty="0" smtClean="0">
                <a:latin typeface="+mn-ea"/>
              </a:rPr>
              <a:t>路確保率（</a:t>
            </a:r>
            <a:r>
              <a:rPr lang="en-US" altLang="ja-JP" sz="1400" dirty="0">
                <a:latin typeface="+mn-ea"/>
              </a:rPr>
              <a:t>D</a:t>
            </a:r>
            <a:r>
              <a:rPr lang="en-US" altLang="ja-JP" sz="1400" dirty="0" smtClean="0">
                <a:latin typeface="+mn-ea"/>
              </a:rPr>
              <a:t>/C</a:t>
            </a:r>
            <a:r>
              <a:rPr lang="ja-JP" altLang="en-US" sz="1400" dirty="0" smtClean="0">
                <a:latin typeface="+mn-ea"/>
              </a:rPr>
              <a:t>）</a:t>
            </a:r>
            <a:r>
              <a:rPr lang="en-US" altLang="ja-JP" sz="1400" dirty="0">
                <a:latin typeface="+mn-ea"/>
              </a:rPr>
              <a:t>=</a:t>
            </a:r>
            <a:r>
              <a:rPr lang="ja-JP" altLang="en-US" sz="1400" dirty="0">
                <a:latin typeface="+mn-ea"/>
              </a:rPr>
              <a:t>●●％　</a:t>
            </a:r>
          </a:p>
        </p:txBody>
      </p:sp>
      <p:sp>
        <p:nvSpPr>
          <p:cNvPr id="27" name="テキスト ボックス 26"/>
          <p:cNvSpPr txBox="1"/>
          <p:nvPr/>
        </p:nvSpPr>
        <p:spPr>
          <a:xfrm>
            <a:off x="3064531" y="2429715"/>
            <a:ext cx="5919214" cy="646331"/>
          </a:xfrm>
          <a:prstGeom prst="rect">
            <a:avLst/>
          </a:prstGeom>
          <a:noFill/>
          <a:ln>
            <a:noFill/>
          </a:ln>
        </p:spPr>
        <p:txBody>
          <a:bodyPr wrap="square" rtlCol="0">
            <a:spAutoFit/>
          </a:bodyPr>
          <a:lstStyle/>
          <a:p>
            <a:r>
              <a:rPr lang="ja-JP" altLang="en-US" sz="1200" dirty="0" smtClean="0">
                <a:latin typeface="+mn-ea"/>
              </a:rPr>
              <a:t>理由</a:t>
            </a:r>
            <a:r>
              <a:rPr lang="ja-JP" altLang="en-US" sz="1200" dirty="0">
                <a:latin typeface="+mn-ea"/>
              </a:rPr>
              <a:t>：１５歳未満●</a:t>
            </a:r>
            <a:r>
              <a:rPr lang="ja-JP" altLang="en-US" sz="1200" dirty="0" smtClean="0">
                <a:latin typeface="+mn-ea"/>
              </a:rPr>
              <a:t>例、心原性●例、病院至近●</a:t>
            </a:r>
            <a:r>
              <a:rPr lang="ja-JP" altLang="en-US" sz="1200" dirty="0">
                <a:latin typeface="+mn-ea"/>
              </a:rPr>
              <a:t>例</a:t>
            </a:r>
            <a:r>
              <a:rPr lang="ja-JP" altLang="en-US" sz="1200" dirty="0" smtClean="0">
                <a:latin typeface="+mn-ea"/>
              </a:rPr>
              <a:t>、家族等不理解●例、</a:t>
            </a:r>
            <a:endParaRPr lang="en-US" altLang="ja-JP" sz="1200" dirty="0">
              <a:latin typeface="+mn-ea"/>
            </a:endParaRPr>
          </a:p>
          <a:p>
            <a:r>
              <a:rPr lang="ja-JP" altLang="en-US" sz="1200" dirty="0">
                <a:latin typeface="+mn-ea"/>
              </a:rPr>
              <a:t> </a:t>
            </a:r>
            <a:r>
              <a:rPr lang="ja-JP" altLang="en-US" sz="1200" dirty="0" smtClean="0">
                <a:latin typeface="+mn-ea"/>
              </a:rPr>
              <a:t> 　　  穿刺静脈候補なし●例、安静確保困難●例、他処置優先●例</a:t>
            </a:r>
            <a:r>
              <a:rPr lang="ja-JP" altLang="en-US" sz="1200" dirty="0">
                <a:latin typeface="+mn-ea"/>
              </a:rPr>
              <a:t>、</a:t>
            </a:r>
            <a:r>
              <a:rPr lang="ja-JP" altLang="en-US" sz="1200" dirty="0" smtClean="0">
                <a:latin typeface="+mn-ea"/>
              </a:rPr>
              <a:t>搬送優先●例、</a:t>
            </a:r>
            <a:endParaRPr lang="en-US" altLang="ja-JP" sz="1200" dirty="0" smtClean="0">
              <a:latin typeface="+mn-ea"/>
            </a:endParaRPr>
          </a:p>
          <a:p>
            <a:r>
              <a:rPr lang="ja-JP" altLang="en-US" sz="1200" dirty="0">
                <a:latin typeface="+mn-ea"/>
              </a:rPr>
              <a:t>　</a:t>
            </a:r>
            <a:r>
              <a:rPr lang="ja-JP" altLang="en-US" sz="1200" dirty="0" smtClean="0">
                <a:latin typeface="+mn-ea"/>
              </a:rPr>
              <a:t>　　　その他のプロトコールの適応外●例</a:t>
            </a:r>
            <a:r>
              <a:rPr lang="ja-JP" altLang="en-US" sz="1200" dirty="0">
                <a:latin typeface="+mn-ea"/>
              </a:rPr>
              <a:t>、医師指示●例、その他</a:t>
            </a:r>
            <a:r>
              <a:rPr lang="ja-JP" altLang="en-US" sz="1200" dirty="0" smtClean="0">
                <a:latin typeface="+mn-ea"/>
              </a:rPr>
              <a:t>（●）●例　</a:t>
            </a:r>
            <a:endParaRPr lang="ja-JP" altLang="en-US" sz="1200" dirty="0">
              <a:latin typeface="+mn-ea"/>
            </a:endParaRPr>
          </a:p>
        </p:txBody>
      </p:sp>
      <p:cxnSp>
        <p:nvCxnSpPr>
          <p:cNvPr id="29" name="カギ線コネクタ 28"/>
          <p:cNvCxnSpPr>
            <a:endCxn id="30" idx="0"/>
          </p:cNvCxnSpPr>
          <p:nvPr/>
        </p:nvCxnSpPr>
        <p:spPr>
          <a:xfrm>
            <a:off x="1574572" y="3097566"/>
            <a:ext cx="2723106" cy="267427"/>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138658" y="3364993"/>
            <a:ext cx="2318039" cy="338554"/>
          </a:xfrm>
          <a:prstGeom prst="rect">
            <a:avLst/>
          </a:prstGeom>
          <a:noFill/>
          <a:ln>
            <a:solidFill>
              <a:schemeClr val="tx1"/>
            </a:solidFill>
          </a:ln>
        </p:spPr>
        <p:txBody>
          <a:bodyPr wrap="square" rtlCol="0">
            <a:spAutoFit/>
          </a:bodyPr>
          <a:lstStyle/>
          <a:p>
            <a:r>
              <a:rPr lang="en-US" altLang="ja-JP" sz="1600" dirty="0">
                <a:latin typeface="+mn-ea"/>
              </a:rPr>
              <a:t>D</a:t>
            </a:r>
            <a:r>
              <a:rPr lang="en-US" altLang="ja-JP" sz="1600" dirty="0" smtClean="0">
                <a:latin typeface="+mn-ea"/>
              </a:rPr>
              <a:t>’</a:t>
            </a:r>
            <a:r>
              <a:rPr lang="ja-JP" altLang="en-US" sz="1600" dirty="0" smtClean="0">
                <a:latin typeface="+mn-ea"/>
              </a:rPr>
              <a:t>確保できず：</a:t>
            </a:r>
            <a:r>
              <a:rPr lang="ja-JP" altLang="en-US" sz="1600" dirty="0">
                <a:latin typeface="+mn-ea"/>
              </a:rPr>
              <a:t>　</a:t>
            </a:r>
            <a:r>
              <a:rPr lang="ja-JP" altLang="en-US" sz="1600" dirty="0" smtClean="0">
                <a:latin typeface="+mn-ea"/>
              </a:rPr>
              <a:t>●</a:t>
            </a:r>
            <a:r>
              <a:rPr lang="ja-JP" altLang="en-US" sz="1600" dirty="0">
                <a:latin typeface="+mn-ea"/>
              </a:rPr>
              <a:t>●例</a:t>
            </a:r>
          </a:p>
        </p:txBody>
      </p:sp>
      <p:sp>
        <p:nvSpPr>
          <p:cNvPr id="32" name="テキスト ボックス 31"/>
          <p:cNvSpPr txBox="1"/>
          <p:nvPr/>
        </p:nvSpPr>
        <p:spPr>
          <a:xfrm>
            <a:off x="3056646" y="3664850"/>
            <a:ext cx="5652157" cy="830997"/>
          </a:xfrm>
          <a:prstGeom prst="rect">
            <a:avLst/>
          </a:prstGeom>
          <a:noFill/>
          <a:ln>
            <a:noFill/>
          </a:ln>
        </p:spPr>
        <p:txBody>
          <a:bodyPr wrap="square" rtlCol="0">
            <a:spAutoFit/>
          </a:bodyPr>
          <a:lstStyle/>
          <a:p>
            <a:r>
              <a:rPr lang="ja-JP" altLang="en-US" sz="1200" dirty="0">
                <a:latin typeface="+mn-ea"/>
              </a:rPr>
              <a:t>理由（１回目）</a:t>
            </a:r>
            <a:r>
              <a:rPr lang="ja-JP" altLang="en-US" sz="1200" dirty="0" smtClean="0">
                <a:latin typeface="+mn-ea"/>
              </a:rPr>
              <a:t>：逆血なし●</a:t>
            </a:r>
            <a:r>
              <a:rPr lang="ja-JP" altLang="en-US" sz="1200" dirty="0">
                <a:latin typeface="+mn-ea"/>
              </a:rPr>
              <a:t>例</a:t>
            </a:r>
            <a:r>
              <a:rPr lang="ja-JP" altLang="en-US" sz="1200" dirty="0" smtClean="0">
                <a:latin typeface="+mn-ea"/>
              </a:rPr>
              <a:t>、外筒刺入できず●</a:t>
            </a:r>
            <a:r>
              <a:rPr lang="ja-JP" altLang="en-US" sz="1200" dirty="0">
                <a:latin typeface="+mn-ea"/>
              </a:rPr>
              <a:t>例</a:t>
            </a:r>
            <a:r>
              <a:rPr lang="ja-JP" altLang="en-US" sz="1200" dirty="0" smtClean="0">
                <a:latin typeface="+mn-ea"/>
              </a:rPr>
              <a:t>、外筒刺入後の腫れ漏れ●例</a:t>
            </a:r>
            <a:endParaRPr lang="en-US" altLang="ja-JP" sz="1200" dirty="0" smtClean="0">
              <a:latin typeface="+mn-ea"/>
            </a:endParaRPr>
          </a:p>
          <a:p>
            <a:r>
              <a:rPr lang="en-US" altLang="ja-JP" sz="1200" dirty="0">
                <a:latin typeface="+mn-ea"/>
              </a:rPr>
              <a:t>	</a:t>
            </a:r>
            <a:r>
              <a:rPr lang="ja-JP" altLang="en-US" sz="1200" dirty="0">
                <a:latin typeface="+mn-ea"/>
              </a:rPr>
              <a:t> </a:t>
            </a:r>
            <a:r>
              <a:rPr lang="ja-JP" altLang="en-US" sz="1200" dirty="0" smtClean="0">
                <a:latin typeface="+mn-ea"/>
              </a:rPr>
              <a:t>滴下不良●例、その他（●）●例</a:t>
            </a:r>
            <a:endParaRPr lang="en-US" altLang="ja-JP" sz="1200" dirty="0">
              <a:latin typeface="+mn-ea"/>
            </a:endParaRPr>
          </a:p>
          <a:p>
            <a:r>
              <a:rPr lang="ja-JP" altLang="en-US" sz="1200" dirty="0">
                <a:latin typeface="+mn-ea"/>
              </a:rPr>
              <a:t>　　　（２回目）：逆血なし●例、外筒刺入できず●例、外筒刺入後の腫れ漏れ●例</a:t>
            </a:r>
            <a:endParaRPr lang="en-US" altLang="ja-JP" sz="1200" dirty="0">
              <a:latin typeface="+mn-ea"/>
            </a:endParaRPr>
          </a:p>
          <a:p>
            <a:r>
              <a:rPr lang="en-US" altLang="ja-JP" sz="1200" dirty="0">
                <a:latin typeface="+mn-ea"/>
              </a:rPr>
              <a:t>	</a:t>
            </a:r>
            <a:r>
              <a:rPr lang="ja-JP" altLang="en-US" sz="1200" dirty="0">
                <a:latin typeface="+mn-ea"/>
              </a:rPr>
              <a:t> 滴下不良●例、その他（●）●例</a:t>
            </a:r>
            <a:endParaRPr lang="en-US" altLang="ja-JP" sz="1200" dirty="0">
              <a:latin typeface="+mn-ea"/>
            </a:endParaRPr>
          </a:p>
        </p:txBody>
      </p:sp>
      <p:sp>
        <p:nvSpPr>
          <p:cNvPr id="33" name="テキスト ボックス 32"/>
          <p:cNvSpPr txBox="1"/>
          <p:nvPr/>
        </p:nvSpPr>
        <p:spPr>
          <a:xfrm>
            <a:off x="5468590" y="2137267"/>
            <a:ext cx="2953158" cy="307777"/>
          </a:xfrm>
          <a:prstGeom prst="rect">
            <a:avLst/>
          </a:prstGeom>
          <a:noFill/>
          <a:ln>
            <a:noFill/>
          </a:ln>
        </p:spPr>
        <p:txBody>
          <a:bodyPr wrap="square" rtlCol="0">
            <a:spAutoFit/>
          </a:bodyPr>
          <a:lstStyle/>
          <a:p>
            <a:r>
              <a:rPr lang="en-US" altLang="ja-JP" sz="1400" dirty="0" smtClean="0">
                <a:latin typeface="+mn-ea"/>
              </a:rPr>
              <a:t>※</a:t>
            </a:r>
            <a:r>
              <a:rPr lang="ja-JP" altLang="en-US" sz="1400" dirty="0">
                <a:latin typeface="+mn-ea"/>
              </a:rPr>
              <a:t>静脈</a:t>
            </a:r>
            <a:r>
              <a:rPr lang="ja-JP" altLang="en-US" sz="1400" dirty="0" smtClean="0">
                <a:latin typeface="+mn-ea"/>
              </a:rPr>
              <a:t>路確保試行率（</a:t>
            </a:r>
            <a:r>
              <a:rPr lang="en-US" altLang="ja-JP" sz="1400" dirty="0">
                <a:latin typeface="+mn-ea"/>
              </a:rPr>
              <a:t>C</a:t>
            </a:r>
            <a:r>
              <a:rPr lang="en-US" altLang="ja-JP" sz="1400" dirty="0" smtClean="0">
                <a:latin typeface="+mn-ea"/>
              </a:rPr>
              <a:t>/B</a:t>
            </a:r>
            <a:r>
              <a:rPr lang="ja-JP" altLang="en-US" sz="1400" dirty="0" smtClean="0">
                <a:latin typeface="+mn-ea"/>
              </a:rPr>
              <a:t>）</a:t>
            </a:r>
            <a:r>
              <a:rPr lang="en-US" altLang="ja-JP" sz="1400" dirty="0">
                <a:latin typeface="+mn-ea"/>
              </a:rPr>
              <a:t>=</a:t>
            </a:r>
            <a:r>
              <a:rPr lang="ja-JP" altLang="en-US" sz="1400" dirty="0">
                <a:latin typeface="+mn-ea"/>
              </a:rPr>
              <a:t>●●％　</a:t>
            </a:r>
          </a:p>
        </p:txBody>
      </p:sp>
      <p:sp>
        <p:nvSpPr>
          <p:cNvPr id="37" name="テキスト ボックス 36"/>
          <p:cNvSpPr txBox="1"/>
          <p:nvPr/>
        </p:nvSpPr>
        <p:spPr>
          <a:xfrm>
            <a:off x="177089" y="5947576"/>
            <a:ext cx="2779292" cy="338554"/>
          </a:xfrm>
          <a:prstGeom prst="rect">
            <a:avLst/>
          </a:prstGeom>
          <a:noFill/>
          <a:ln>
            <a:solidFill>
              <a:schemeClr val="tx1"/>
            </a:solidFill>
          </a:ln>
        </p:spPr>
        <p:txBody>
          <a:bodyPr wrap="square" rtlCol="0">
            <a:spAutoFit/>
          </a:bodyPr>
          <a:lstStyle/>
          <a:p>
            <a:r>
              <a:rPr lang="en-US" altLang="ja-JP" sz="1600" dirty="0">
                <a:latin typeface="+mn-ea"/>
              </a:rPr>
              <a:t>E</a:t>
            </a:r>
            <a:r>
              <a:rPr lang="ja-JP" altLang="en-US" sz="1600" dirty="0">
                <a:latin typeface="+mn-ea"/>
              </a:rPr>
              <a:t>　循環状態改善：　　</a:t>
            </a:r>
            <a:r>
              <a:rPr lang="ja-JP" altLang="en-US" sz="1600" dirty="0" smtClean="0">
                <a:latin typeface="+mn-ea"/>
              </a:rPr>
              <a:t>　●</a:t>
            </a:r>
            <a:r>
              <a:rPr lang="ja-JP" altLang="en-US" sz="1600" dirty="0">
                <a:latin typeface="+mn-ea"/>
              </a:rPr>
              <a:t>●例</a:t>
            </a:r>
          </a:p>
        </p:txBody>
      </p:sp>
      <p:cxnSp>
        <p:nvCxnSpPr>
          <p:cNvPr id="40" name="直線矢印コネクタ 39"/>
          <p:cNvCxnSpPr>
            <a:endCxn id="37" idx="0"/>
          </p:cNvCxnSpPr>
          <p:nvPr/>
        </p:nvCxnSpPr>
        <p:spPr>
          <a:xfrm>
            <a:off x="1566735" y="3703547"/>
            <a:ext cx="0" cy="22440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カギ線コネクタ 40"/>
          <p:cNvCxnSpPr>
            <a:endCxn id="42" idx="0"/>
          </p:cNvCxnSpPr>
          <p:nvPr/>
        </p:nvCxnSpPr>
        <p:spPr>
          <a:xfrm>
            <a:off x="1565407" y="5680391"/>
            <a:ext cx="2733599" cy="266225"/>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3139986" y="5946616"/>
            <a:ext cx="2318039" cy="338554"/>
          </a:xfrm>
          <a:prstGeom prst="rect">
            <a:avLst/>
          </a:prstGeom>
          <a:noFill/>
          <a:ln>
            <a:solidFill>
              <a:schemeClr val="tx1"/>
            </a:solidFill>
          </a:ln>
        </p:spPr>
        <p:txBody>
          <a:bodyPr wrap="square" rtlCol="0">
            <a:spAutoFit/>
          </a:bodyPr>
          <a:lstStyle/>
          <a:p>
            <a:r>
              <a:rPr lang="en-US" altLang="ja-JP" sz="1600" dirty="0">
                <a:latin typeface="+mn-ea"/>
              </a:rPr>
              <a:t>E</a:t>
            </a:r>
            <a:r>
              <a:rPr lang="en-US" altLang="ja-JP" sz="1600" dirty="0" smtClean="0">
                <a:latin typeface="+mn-ea"/>
              </a:rPr>
              <a:t>’</a:t>
            </a:r>
            <a:r>
              <a:rPr lang="ja-JP" altLang="en-US" sz="1600" dirty="0">
                <a:latin typeface="+mn-ea"/>
              </a:rPr>
              <a:t>改善せず：　</a:t>
            </a:r>
            <a:r>
              <a:rPr lang="ja-JP" altLang="en-US" sz="1600" dirty="0" smtClean="0">
                <a:latin typeface="+mn-ea"/>
              </a:rPr>
              <a:t>●</a:t>
            </a:r>
            <a:r>
              <a:rPr lang="ja-JP" altLang="en-US" sz="1600" dirty="0">
                <a:latin typeface="+mn-ea"/>
              </a:rPr>
              <a:t>●例</a:t>
            </a:r>
          </a:p>
        </p:txBody>
      </p:sp>
      <p:sp>
        <p:nvSpPr>
          <p:cNvPr id="44" name="テキスト ボックス 43"/>
          <p:cNvSpPr txBox="1"/>
          <p:nvPr/>
        </p:nvSpPr>
        <p:spPr>
          <a:xfrm>
            <a:off x="2813740" y="5121608"/>
            <a:ext cx="1427498" cy="461665"/>
          </a:xfrm>
          <a:prstGeom prst="rect">
            <a:avLst/>
          </a:prstGeom>
          <a:noFill/>
          <a:ln>
            <a:noFill/>
          </a:ln>
        </p:spPr>
        <p:txBody>
          <a:bodyPr wrap="square" rtlCol="0">
            <a:spAutoFit/>
          </a:bodyPr>
          <a:lstStyle/>
          <a:p>
            <a:r>
              <a:rPr lang="en-US" altLang="ja-JP" sz="1200" dirty="0" smtClean="0">
                <a:latin typeface="+mn-ea"/>
              </a:rPr>
              <a:t>250</a:t>
            </a:r>
            <a:r>
              <a:rPr lang="ja-JP" altLang="en-US" sz="1200" dirty="0" smtClean="0">
                <a:latin typeface="+mn-ea"/>
              </a:rPr>
              <a:t>～</a:t>
            </a:r>
            <a:r>
              <a:rPr lang="en-US" altLang="ja-JP" sz="1200" dirty="0" smtClean="0">
                <a:latin typeface="+mn-ea"/>
              </a:rPr>
              <a:t>499</a:t>
            </a:r>
            <a:r>
              <a:rPr lang="ja-JP" altLang="en-US" sz="1200" dirty="0">
                <a:latin typeface="+mn-ea"/>
              </a:rPr>
              <a:t> </a:t>
            </a:r>
            <a:r>
              <a:rPr lang="ja-JP" altLang="en-US" sz="1200" dirty="0" smtClean="0">
                <a:latin typeface="+mn-ea"/>
              </a:rPr>
              <a:t>●</a:t>
            </a:r>
            <a:r>
              <a:rPr lang="ja-JP" altLang="en-US" sz="1200" dirty="0">
                <a:latin typeface="+mn-ea"/>
              </a:rPr>
              <a:t>●</a:t>
            </a:r>
            <a:r>
              <a:rPr lang="ja-JP" altLang="en-US" sz="1200" dirty="0" smtClean="0">
                <a:latin typeface="+mn-ea"/>
              </a:rPr>
              <a:t>例</a:t>
            </a:r>
            <a:endParaRPr lang="en-US" altLang="ja-JP" sz="1200" dirty="0" smtClean="0">
              <a:latin typeface="+mn-ea"/>
            </a:endParaRPr>
          </a:p>
          <a:p>
            <a:r>
              <a:rPr lang="en-US" altLang="ja-JP" sz="1200" dirty="0" smtClean="0">
                <a:latin typeface="+mn-ea"/>
              </a:rPr>
              <a:t>500ml</a:t>
            </a:r>
            <a:r>
              <a:rPr lang="ja-JP" altLang="en-US" sz="1200" dirty="0" smtClean="0">
                <a:latin typeface="+mn-ea"/>
              </a:rPr>
              <a:t>～　●●例</a:t>
            </a:r>
            <a:endParaRPr lang="en-US" altLang="ja-JP" sz="1200" dirty="0" smtClean="0">
              <a:latin typeface="+mn-ea"/>
            </a:endParaRPr>
          </a:p>
        </p:txBody>
      </p:sp>
      <p:sp>
        <p:nvSpPr>
          <p:cNvPr id="45" name="テキスト ボックス 44"/>
          <p:cNvSpPr txBox="1"/>
          <p:nvPr/>
        </p:nvSpPr>
        <p:spPr>
          <a:xfrm>
            <a:off x="1532138" y="4931254"/>
            <a:ext cx="2275784" cy="646331"/>
          </a:xfrm>
          <a:prstGeom prst="rect">
            <a:avLst/>
          </a:prstGeom>
          <a:noFill/>
          <a:ln>
            <a:noFill/>
          </a:ln>
        </p:spPr>
        <p:txBody>
          <a:bodyPr wrap="square" rtlCol="0">
            <a:spAutoFit/>
          </a:bodyPr>
          <a:lstStyle/>
          <a:p>
            <a:r>
              <a:rPr lang="ja-JP" altLang="en-US" sz="1200" dirty="0">
                <a:latin typeface="+mn-ea"/>
              </a:rPr>
              <a:t>病院到着までの総輸液量</a:t>
            </a:r>
            <a:endParaRPr lang="en-US" altLang="ja-JP" sz="1200" dirty="0">
              <a:latin typeface="+mn-ea"/>
            </a:endParaRPr>
          </a:p>
          <a:p>
            <a:r>
              <a:rPr lang="ja-JP" altLang="en-US" sz="1200" dirty="0">
                <a:latin typeface="+mn-ea"/>
              </a:rPr>
              <a:t>　</a:t>
            </a:r>
            <a:r>
              <a:rPr lang="ja-JP" altLang="en-US" sz="1200" dirty="0" smtClean="0">
                <a:latin typeface="+mn-ea"/>
              </a:rPr>
              <a:t>～</a:t>
            </a:r>
            <a:r>
              <a:rPr lang="en-US" altLang="ja-JP" sz="1200" dirty="0" smtClean="0">
                <a:latin typeface="+mn-ea"/>
              </a:rPr>
              <a:t>49ml</a:t>
            </a:r>
            <a:r>
              <a:rPr lang="ja-JP" altLang="en-US" sz="1200" dirty="0">
                <a:latin typeface="+mn-ea"/>
              </a:rPr>
              <a:t> </a:t>
            </a:r>
            <a:r>
              <a:rPr lang="ja-JP" altLang="en-US" sz="1200" dirty="0" smtClean="0">
                <a:latin typeface="+mn-ea"/>
              </a:rPr>
              <a:t>●</a:t>
            </a:r>
            <a:r>
              <a:rPr lang="ja-JP" altLang="en-US" sz="1200" dirty="0">
                <a:latin typeface="+mn-ea"/>
              </a:rPr>
              <a:t>●例</a:t>
            </a:r>
            <a:endParaRPr lang="en-US" altLang="ja-JP" sz="1200" dirty="0">
              <a:latin typeface="+mn-ea"/>
            </a:endParaRPr>
          </a:p>
          <a:p>
            <a:r>
              <a:rPr lang="en-US" altLang="ja-JP" sz="1200" dirty="0" smtClean="0">
                <a:latin typeface="+mn-ea"/>
              </a:rPr>
              <a:t>50</a:t>
            </a:r>
            <a:r>
              <a:rPr lang="ja-JP" altLang="en-US" sz="1200" dirty="0" smtClean="0">
                <a:latin typeface="+mn-ea"/>
              </a:rPr>
              <a:t>～</a:t>
            </a:r>
            <a:r>
              <a:rPr lang="en-US" altLang="ja-JP" sz="1200" dirty="0" smtClean="0">
                <a:latin typeface="+mn-ea"/>
              </a:rPr>
              <a:t>249 </a:t>
            </a:r>
            <a:r>
              <a:rPr lang="ja-JP" altLang="en-US" sz="1200" dirty="0" smtClean="0">
                <a:latin typeface="+mn-ea"/>
              </a:rPr>
              <a:t>●</a:t>
            </a:r>
            <a:r>
              <a:rPr lang="ja-JP" altLang="en-US" sz="1200" dirty="0">
                <a:latin typeface="+mn-ea"/>
              </a:rPr>
              <a:t>●</a:t>
            </a:r>
            <a:r>
              <a:rPr lang="ja-JP" altLang="en-US" sz="1200" dirty="0" smtClean="0">
                <a:latin typeface="+mn-ea"/>
              </a:rPr>
              <a:t>例</a:t>
            </a:r>
            <a:endParaRPr lang="en-US" altLang="ja-JP" sz="1200" dirty="0">
              <a:latin typeface="+mn-ea"/>
            </a:endParaRPr>
          </a:p>
        </p:txBody>
      </p:sp>
      <p:sp>
        <p:nvSpPr>
          <p:cNvPr id="48" name="テキスト ボックス 47"/>
          <p:cNvSpPr txBox="1"/>
          <p:nvPr/>
        </p:nvSpPr>
        <p:spPr>
          <a:xfrm>
            <a:off x="5800068" y="933723"/>
            <a:ext cx="2908735" cy="307777"/>
          </a:xfrm>
          <a:prstGeom prst="rect">
            <a:avLst/>
          </a:prstGeom>
          <a:noFill/>
          <a:ln>
            <a:solidFill>
              <a:schemeClr val="tx1"/>
            </a:solidFill>
            <a:prstDash val="dash"/>
          </a:ln>
        </p:spPr>
        <p:txBody>
          <a:bodyPr wrap="square" rtlCol="0">
            <a:spAutoFit/>
          </a:bodyPr>
          <a:lstStyle/>
          <a:p>
            <a:r>
              <a:rPr lang="en-US" altLang="ja-JP" sz="1400" dirty="0">
                <a:latin typeface="+mn-ea"/>
              </a:rPr>
              <a:t>F</a:t>
            </a:r>
            <a:r>
              <a:rPr lang="ja-JP" altLang="en-US" sz="1400" dirty="0">
                <a:latin typeface="+mn-ea"/>
              </a:rPr>
              <a:t>　</a:t>
            </a:r>
            <a:r>
              <a:rPr lang="ja-JP" altLang="en-US" sz="1400" dirty="0" smtClean="0">
                <a:latin typeface="+mn-ea"/>
              </a:rPr>
              <a:t>搬送後ショック等判断例</a:t>
            </a:r>
            <a:r>
              <a:rPr lang="ja-JP" altLang="en-US" sz="1400" dirty="0">
                <a:latin typeface="+mn-ea"/>
              </a:rPr>
              <a:t>　●●例　</a:t>
            </a:r>
          </a:p>
        </p:txBody>
      </p:sp>
      <p:sp>
        <p:nvSpPr>
          <p:cNvPr id="49" name="テキスト ボックス 48"/>
          <p:cNvSpPr txBox="1"/>
          <p:nvPr/>
        </p:nvSpPr>
        <p:spPr>
          <a:xfrm>
            <a:off x="5714040" y="1194691"/>
            <a:ext cx="3124345" cy="461665"/>
          </a:xfrm>
          <a:prstGeom prst="rect">
            <a:avLst/>
          </a:prstGeom>
          <a:noFill/>
          <a:ln>
            <a:noFill/>
          </a:ln>
        </p:spPr>
        <p:txBody>
          <a:bodyPr wrap="square" rtlCol="0">
            <a:spAutoFit/>
          </a:bodyPr>
          <a:lstStyle/>
          <a:p>
            <a:pPr algn="ctr"/>
            <a:r>
              <a:rPr lang="ja-JP" altLang="en-US" sz="1200" dirty="0">
                <a:latin typeface="+mn-ea"/>
              </a:rPr>
              <a:t>ショック</a:t>
            </a:r>
            <a:r>
              <a:rPr lang="ja-JP" altLang="en-US" sz="1200" dirty="0" smtClean="0">
                <a:latin typeface="+mn-ea"/>
              </a:rPr>
              <a:t>　●例</a:t>
            </a:r>
            <a:endParaRPr lang="en-US" altLang="ja-JP" sz="1200" dirty="0" smtClean="0">
              <a:latin typeface="+mn-ea"/>
            </a:endParaRPr>
          </a:p>
          <a:p>
            <a:pPr algn="ctr"/>
            <a:r>
              <a:rPr lang="ja-JP" altLang="en-US" sz="1200" dirty="0" smtClean="0">
                <a:latin typeface="+mn-ea"/>
              </a:rPr>
              <a:t>クラッシュ症候群　●例</a:t>
            </a:r>
            <a:endParaRPr lang="ja-JP" altLang="en-US" sz="1200" dirty="0">
              <a:latin typeface="+mn-ea"/>
            </a:endParaRPr>
          </a:p>
        </p:txBody>
      </p:sp>
      <p:sp>
        <p:nvSpPr>
          <p:cNvPr id="52" name="角丸四角形 51"/>
          <p:cNvSpPr/>
          <p:nvPr/>
        </p:nvSpPr>
        <p:spPr>
          <a:xfrm>
            <a:off x="5714040" y="847994"/>
            <a:ext cx="3074273" cy="815295"/>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latin typeface="+mn-ea"/>
            </a:endParaRPr>
          </a:p>
        </p:txBody>
      </p:sp>
      <p:sp>
        <p:nvSpPr>
          <p:cNvPr id="34" name="テキスト ボックス 33"/>
          <p:cNvSpPr txBox="1"/>
          <p:nvPr/>
        </p:nvSpPr>
        <p:spPr>
          <a:xfrm>
            <a:off x="1508161" y="3672770"/>
            <a:ext cx="1446892" cy="1200329"/>
          </a:xfrm>
          <a:prstGeom prst="rect">
            <a:avLst/>
          </a:prstGeom>
          <a:noFill/>
          <a:ln>
            <a:noFill/>
          </a:ln>
        </p:spPr>
        <p:txBody>
          <a:bodyPr wrap="square" rtlCol="0">
            <a:spAutoFit/>
          </a:bodyPr>
          <a:lstStyle/>
          <a:p>
            <a:r>
              <a:rPr lang="ja-JP" altLang="en-US" sz="1200" dirty="0" smtClean="0">
                <a:latin typeface="+mn-ea"/>
              </a:rPr>
              <a:t>橈側皮静脈</a:t>
            </a:r>
            <a:r>
              <a:rPr lang="en-US" altLang="ja-JP" sz="1200" dirty="0" smtClean="0">
                <a:latin typeface="+mn-ea"/>
              </a:rPr>
              <a:t>	</a:t>
            </a:r>
            <a:r>
              <a:rPr lang="ja-JP" altLang="en-US" sz="1200" dirty="0" smtClean="0">
                <a:latin typeface="+mn-ea"/>
              </a:rPr>
              <a:t>●例</a:t>
            </a:r>
            <a:endParaRPr lang="en-US" altLang="ja-JP" sz="1200" dirty="0" smtClean="0">
              <a:latin typeface="+mn-ea"/>
            </a:endParaRPr>
          </a:p>
          <a:p>
            <a:r>
              <a:rPr lang="ja-JP" altLang="en-US" sz="1200" dirty="0" smtClean="0">
                <a:latin typeface="+mn-ea"/>
              </a:rPr>
              <a:t>尺側皮静脈</a:t>
            </a:r>
            <a:r>
              <a:rPr lang="en-US" altLang="ja-JP" sz="1200" dirty="0" smtClean="0">
                <a:latin typeface="+mn-ea"/>
              </a:rPr>
              <a:t>	</a:t>
            </a:r>
            <a:r>
              <a:rPr lang="ja-JP" altLang="en-US" sz="1200" dirty="0" smtClean="0">
                <a:latin typeface="+mn-ea"/>
              </a:rPr>
              <a:t>●例</a:t>
            </a:r>
            <a:endParaRPr lang="en-US" altLang="ja-JP" sz="1200" dirty="0" smtClean="0">
              <a:latin typeface="+mn-ea"/>
            </a:endParaRPr>
          </a:p>
          <a:p>
            <a:r>
              <a:rPr lang="ja-JP" altLang="en-US" sz="1200" dirty="0" smtClean="0">
                <a:latin typeface="+mn-ea"/>
              </a:rPr>
              <a:t>肘正中皮静脈●例</a:t>
            </a:r>
            <a:endParaRPr lang="en-US" altLang="ja-JP" sz="1200" dirty="0" smtClean="0">
              <a:latin typeface="+mn-ea"/>
            </a:endParaRPr>
          </a:p>
          <a:p>
            <a:r>
              <a:rPr lang="ja-JP" altLang="en-US" sz="1200" dirty="0">
                <a:latin typeface="+mn-ea"/>
              </a:rPr>
              <a:t>手</a:t>
            </a:r>
            <a:r>
              <a:rPr lang="ja-JP" altLang="en-US" sz="1200" dirty="0" smtClean="0">
                <a:latin typeface="+mn-ea"/>
              </a:rPr>
              <a:t>背静脈　　　●例</a:t>
            </a:r>
            <a:r>
              <a:rPr lang="ja-JP" altLang="en-US" sz="1200" dirty="0">
                <a:latin typeface="+mn-ea"/>
              </a:rPr>
              <a:t>足背静脈　　  ●例</a:t>
            </a:r>
          </a:p>
          <a:p>
            <a:r>
              <a:rPr lang="ja-JP" altLang="en-US" sz="1200" dirty="0">
                <a:latin typeface="+mn-ea"/>
              </a:rPr>
              <a:t>大伏在静脈 　●</a:t>
            </a:r>
            <a:r>
              <a:rPr lang="ja-JP" altLang="en-US" sz="1200" dirty="0" smtClean="0">
                <a:latin typeface="+mn-ea"/>
              </a:rPr>
              <a:t>例</a:t>
            </a:r>
            <a:endParaRPr lang="ja-JP" altLang="en-US" sz="1200" dirty="0">
              <a:latin typeface="+mn-ea"/>
            </a:endParaRPr>
          </a:p>
        </p:txBody>
      </p:sp>
      <p:sp>
        <p:nvSpPr>
          <p:cNvPr id="35" name="テキスト ボックス 34"/>
          <p:cNvSpPr txBox="1"/>
          <p:nvPr/>
        </p:nvSpPr>
        <p:spPr>
          <a:xfrm>
            <a:off x="131007" y="3663769"/>
            <a:ext cx="1188970" cy="461665"/>
          </a:xfrm>
          <a:prstGeom prst="rect">
            <a:avLst/>
          </a:prstGeom>
          <a:noFill/>
          <a:ln>
            <a:noFill/>
          </a:ln>
        </p:spPr>
        <p:txBody>
          <a:bodyPr wrap="square" rtlCol="0">
            <a:spAutoFit/>
          </a:bodyPr>
          <a:lstStyle/>
          <a:p>
            <a:r>
              <a:rPr lang="ja-JP" altLang="en-US" sz="1200" dirty="0" smtClean="0">
                <a:latin typeface="+mn-ea"/>
              </a:rPr>
              <a:t>１回目　●</a:t>
            </a:r>
            <a:r>
              <a:rPr lang="ja-JP" altLang="en-US" sz="1200" dirty="0">
                <a:latin typeface="+mn-ea"/>
              </a:rPr>
              <a:t>●例</a:t>
            </a:r>
            <a:endParaRPr lang="en-US" altLang="ja-JP" sz="1200" dirty="0">
              <a:latin typeface="+mn-ea"/>
            </a:endParaRPr>
          </a:p>
          <a:p>
            <a:r>
              <a:rPr lang="ja-JP" altLang="en-US" sz="1200" dirty="0" smtClean="0">
                <a:latin typeface="+mn-ea"/>
              </a:rPr>
              <a:t>２回目　●</a:t>
            </a:r>
            <a:r>
              <a:rPr lang="ja-JP" altLang="en-US" sz="1200" dirty="0">
                <a:latin typeface="+mn-ea"/>
              </a:rPr>
              <a:t>●例</a:t>
            </a:r>
          </a:p>
        </p:txBody>
      </p:sp>
      <p:sp>
        <p:nvSpPr>
          <p:cNvPr id="38" name="テキスト ボックス 37"/>
          <p:cNvSpPr txBox="1"/>
          <p:nvPr/>
        </p:nvSpPr>
        <p:spPr>
          <a:xfrm>
            <a:off x="115105" y="4057369"/>
            <a:ext cx="1451630" cy="646331"/>
          </a:xfrm>
          <a:prstGeom prst="rect">
            <a:avLst/>
          </a:prstGeom>
          <a:noFill/>
          <a:ln>
            <a:noFill/>
          </a:ln>
        </p:spPr>
        <p:txBody>
          <a:bodyPr wrap="square" rtlCol="0">
            <a:spAutoFit/>
          </a:bodyPr>
          <a:lstStyle/>
          <a:p>
            <a:r>
              <a:rPr lang="ja-JP" altLang="en-US" sz="1200" dirty="0" smtClean="0">
                <a:latin typeface="+mn-ea"/>
              </a:rPr>
              <a:t>現場　●</a:t>
            </a:r>
            <a:r>
              <a:rPr lang="ja-JP" altLang="en-US" sz="1200" dirty="0">
                <a:latin typeface="+mn-ea"/>
              </a:rPr>
              <a:t>●例</a:t>
            </a:r>
            <a:endParaRPr lang="en-US" altLang="ja-JP" sz="1200" dirty="0">
              <a:latin typeface="+mn-ea"/>
            </a:endParaRPr>
          </a:p>
          <a:p>
            <a:r>
              <a:rPr lang="ja-JP" altLang="en-US" sz="1200" dirty="0">
                <a:latin typeface="+mn-ea"/>
              </a:rPr>
              <a:t>救急車内</a:t>
            </a:r>
            <a:r>
              <a:rPr lang="ja-JP" altLang="en-US" sz="1200" dirty="0" smtClean="0">
                <a:latin typeface="+mn-ea"/>
              </a:rPr>
              <a:t>●</a:t>
            </a:r>
            <a:r>
              <a:rPr lang="ja-JP" altLang="en-US" sz="1200" dirty="0">
                <a:latin typeface="+mn-ea"/>
              </a:rPr>
              <a:t>●</a:t>
            </a:r>
            <a:r>
              <a:rPr lang="ja-JP" altLang="en-US" sz="1200" dirty="0" smtClean="0">
                <a:latin typeface="+mn-ea"/>
              </a:rPr>
              <a:t>例</a:t>
            </a:r>
            <a:endParaRPr lang="en-US" altLang="ja-JP" sz="1200" dirty="0" smtClean="0">
              <a:latin typeface="+mn-ea"/>
            </a:endParaRPr>
          </a:p>
          <a:p>
            <a:r>
              <a:rPr lang="ja-JP" altLang="en-US" sz="1200" dirty="0" smtClean="0">
                <a:latin typeface="+mn-ea"/>
              </a:rPr>
              <a:t>現場出発後●●例</a:t>
            </a:r>
            <a:endParaRPr lang="ja-JP" altLang="en-US" sz="1200" dirty="0">
              <a:latin typeface="+mn-ea"/>
            </a:endParaRPr>
          </a:p>
        </p:txBody>
      </p:sp>
      <p:sp>
        <p:nvSpPr>
          <p:cNvPr id="28" name="テキスト ボックス 27"/>
          <p:cNvSpPr txBox="1"/>
          <p:nvPr/>
        </p:nvSpPr>
        <p:spPr>
          <a:xfrm>
            <a:off x="172296" y="1447529"/>
            <a:ext cx="5282889" cy="338554"/>
          </a:xfrm>
          <a:prstGeom prst="rect">
            <a:avLst/>
          </a:prstGeom>
          <a:solidFill>
            <a:schemeClr val="bg1"/>
          </a:solidFill>
          <a:ln>
            <a:solidFill>
              <a:schemeClr val="tx1"/>
            </a:solidFill>
          </a:ln>
        </p:spPr>
        <p:txBody>
          <a:bodyPr wrap="square" rtlCol="0">
            <a:spAutoFit/>
          </a:bodyPr>
          <a:lstStyle/>
          <a:p>
            <a:r>
              <a:rPr lang="en-US" altLang="ja-JP" sz="1600" dirty="0" smtClean="0">
                <a:latin typeface="+mn-ea"/>
              </a:rPr>
              <a:t>B</a:t>
            </a:r>
            <a:r>
              <a:rPr lang="ja-JP" altLang="en-US" sz="1600" dirty="0">
                <a:latin typeface="+mn-ea"/>
              </a:rPr>
              <a:t>　</a:t>
            </a:r>
            <a:r>
              <a:rPr lang="ja-JP" altLang="en-US" sz="1600" dirty="0" smtClean="0">
                <a:latin typeface="+mn-ea"/>
              </a:rPr>
              <a:t>ショック：●</a:t>
            </a:r>
            <a:r>
              <a:rPr lang="ja-JP" altLang="en-US" sz="1600" dirty="0">
                <a:latin typeface="+mn-ea"/>
              </a:rPr>
              <a:t>●</a:t>
            </a:r>
            <a:r>
              <a:rPr lang="ja-JP" altLang="en-US" sz="1600" dirty="0" smtClean="0">
                <a:latin typeface="+mn-ea"/>
              </a:rPr>
              <a:t>例　クラッシュ症候群： ●●例　　計●●例</a:t>
            </a:r>
            <a:r>
              <a:rPr lang="ja-JP" altLang="en-US" sz="1600" dirty="0">
                <a:latin typeface="+mn-ea"/>
              </a:rPr>
              <a:t>　</a:t>
            </a:r>
          </a:p>
        </p:txBody>
      </p:sp>
      <p:sp>
        <p:nvSpPr>
          <p:cNvPr id="72" name="テキスト ボックス 71"/>
          <p:cNvSpPr txBox="1"/>
          <p:nvPr/>
        </p:nvSpPr>
        <p:spPr>
          <a:xfrm>
            <a:off x="5464246" y="5962004"/>
            <a:ext cx="3291008" cy="307777"/>
          </a:xfrm>
          <a:prstGeom prst="rect">
            <a:avLst/>
          </a:prstGeom>
          <a:noFill/>
          <a:ln>
            <a:noFill/>
          </a:ln>
        </p:spPr>
        <p:txBody>
          <a:bodyPr wrap="square" rtlCol="0">
            <a:spAutoFit/>
          </a:bodyPr>
          <a:lstStyle/>
          <a:p>
            <a:r>
              <a:rPr lang="en-US" altLang="ja-JP" sz="1400" dirty="0" smtClean="0">
                <a:latin typeface="+mn-ea"/>
              </a:rPr>
              <a:t>※</a:t>
            </a:r>
            <a:r>
              <a:rPr lang="ja-JP" altLang="en-US" sz="1400" dirty="0" smtClean="0">
                <a:latin typeface="+mn-ea"/>
              </a:rPr>
              <a:t>病院到着時改善率（</a:t>
            </a:r>
            <a:r>
              <a:rPr lang="en-US" altLang="ja-JP" sz="1400" dirty="0" smtClean="0">
                <a:latin typeface="+mn-ea"/>
              </a:rPr>
              <a:t>E/D</a:t>
            </a:r>
            <a:r>
              <a:rPr lang="ja-JP" altLang="en-US" sz="1400" dirty="0" smtClean="0">
                <a:latin typeface="+mn-ea"/>
              </a:rPr>
              <a:t>）</a:t>
            </a:r>
            <a:r>
              <a:rPr lang="en-US" altLang="ja-JP" sz="1400" dirty="0">
                <a:latin typeface="+mn-ea"/>
              </a:rPr>
              <a:t>=</a:t>
            </a:r>
            <a:r>
              <a:rPr lang="ja-JP" altLang="en-US" sz="1400" dirty="0">
                <a:latin typeface="+mn-ea"/>
              </a:rPr>
              <a:t>●●％　</a:t>
            </a:r>
          </a:p>
        </p:txBody>
      </p:sp>
      <p:sp>
        <p:nvSpPr>
          <p:cNvPr id="2" name="正方形/長方形 1"/>
          <p:cNvSpPr/>
          <p:nvPr/>
        </p:nvSpPr>
        <p:spPr>
          <a:xfrm>
            <a:off x="4357580" y="4877728"/>
            <a:ext cx="3090462" cy="830997"/>
          </a:xfrm>
          <a:prstGeom prst="rect">
            <a:avLst/>
          </a:prstGeom>
          <a:noFill/>
          <a:ln>
            <a:noFill/>
          </a:ln>
        </p:spPr>
        <p:txBody>
          <a:bodyPr wrap="square" rtlCol="0">
            <a:spAutoFit/>
          </a:bodyPr>
          <a:lstStyle/>
          <a:p>
            <a:r>
              <a:rPr lang="ja-JP" altLang="en-US" sz="1200" dirty="0" smtClean="0">
                <a:latin typeface="+mn-ea"/>
              </a:rPr>
              <a:t>医師の指示</a:t>
            </a:r>
            <a:endParaRPr lang="en-US" altLang="ja-JP" sz="1200" dirty="0" smtClean="0">
              <a:latin typeface="+mn-ea"/>
            </a:endParaRPr>
          </a:p>
          <a:p>
            <a:r>
              <a:rPr lang="ja-JP" altLang="en-US" sz="1200" dirty="0" smtClean="0">
                <a:latin typeface="+mn-ea"/>
              </a:rPr>
              <a:t>　急速輸液　●●例</a:t>
            </a:r>
            <a:endParaRPr lang="en-US" altLang="ja-JP" sz="1200" dirty="0" smtClean="0">
              <a:latin typeface="+mn-ea"/>
            </a:endParaRPr>
          </a:p>
          <a:p>
            <a:r>
              <a:rPr lang="ja-JP" altLang="en-US" sz="1200" dirty="0">
                <a:latin typeface="+mn-ea"/>
              </a:rPr>
              <a:t>　</a:t>
            </a:r>
            <a:r>
              <a:rPr lang="ja-JP" altLang="en-US" sz="1200" dirty="0" smtClean="0">
                <a:latin typeface="+mn-ea"/>
              </a:rPr>
              <a:t>維持輸液　●●例</a:t>
            </a:r>
            <a:endParaRPr lang="en-US" altLang="ja-JP" sz="1200" dirty="0" smtClean="0">
              <a:latin typeface="+mn-ea"/>
            </a:endParaRPr>
          </a:p>
          <a:p>
            <a:r>
              <a:rPr lang="ja-JP" altLang="en-US" sz="1200" dirty="0">
                <a:latin typeface="+mn-ea"/>
              </a:rPr>
              <a:t>　</a:t>
            </a:r>
            <a:r>
              <a:rPr lang="ja-JP" altLang="en-US" sz="1200" dirty="0" smtClean="0">
                <a:latin typeface="+mn-ea"/>
              </a:rPr>
              <a:t>　維持輸液の理由：●●、●●</a:t>
            </a:r>
            <a:endParaRPr lang="ja-JP" altLang="en-US" sz="1200" dirty="0">
              <a:latin typeface="+mn-ea"/>
            </a:endParaRPr>
          </a:p>
        </p:txBody>
      </p:sp>
    </p:spTree>
    <p:extLst>
      <p:ext uri="{BB962C8B-B14F-4D97-AF65-F5344CB8AC3E}">
        <p14:creationId xmlns:p14="http://schemas.microsoft.com/office/powerpoint/2010/main" val="3953163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40583" y="155854"/>
            <a:ext cx="7879556" cy="369332"/>
          </a:xfrm>
          <a:prstGeom prst="rect">
            <a:avLst/>
          </a:prstGeom>
          <a:solidFill>
            <a:schemeClr val="bg1">
              <a:lumMod val="85000"/>
            </a:schemeClr>
          </a:solidFill>
          <a:ln>
            <a:noFill/>
            <a:prstDash val="lgDash"/>
          </a:ln>
        </p:spPr>
        <p:txBody>
          <a:bodyPr wrap="square" rtlCol="0">
            <a:spAutoFit/>
          </a:bodyPr>
          <a:lstStyle>
            <a:defPPr>
              <a:defRPr lang="ja-JP"/>
            </a:defPPr>
            <a:lvl1pPr algn="ctr">
              <a:defRPr>
                <a:latin typeface="+mn-ea"/>
              </a:defRPr>
            </a:lvl1pPr>
          </a:lstStyle>
          <a:p>
            <a:r>
              <a:rPr lang="ja-JP" altLang="en-US" dirty="0"/>
              <a:t>心肺停止前の静脈路確保と輸液の全体検証（ショック等の種別）</a:t>
            </a:r>
            <a:endParaRPr lang="en-US" altLang="ja-JP" dirty="0"/>
          </a:p>
        </p:txBody>
      </p:sp>
      <p:graphicFrame>
        <p:nvGraphicFramePr>
          <p:cNvPr id="3" name="表 2"/>
          <p:cNvGraphicFramePr>
            <a:graphicFrameLocks noGrp="1"/>
          </p:cNvGraphicFramePr>
          <p:nvPr>
            <p:extLst>
              <p:ext uri="{D42A27DB-BD31-4B8C-83A1-F6EECF244321}">
                <p14:modId xmlns:p14="http://schemas.microsoft.com/office/powerpoint/2010/main" val="2226859191"/>
              </p:ext>
            </p:extLst>
          </p:nvPr>
        </p:nvGraphicFramePr>
        <p:xfrm>
          <a:off x="73477" y="808074"/>
          <a:ext cx="8988880" cy="5674836"/>
        </p:xfrm>
        <a:graphic>
          <a:graphicData uri="http://schemas.openxmlformats.org/drawingml/2006/table">
            <a:tbl>
              <a:tblPr firstRow="1" bandRow="1">
                <a:tableStyleId>{073A0DAA-6AF3-43AB-8588-CEC1D06C72B9}</a:tableStyleId>
              </a:tblPr>
              <a:tblGrid>
                <a:gridCol w="930730"/>
                <a:gridCol w="1724084"/>
                <a:gridCol w="1724084"/>
                <a:gridCol w="1724084"/>
                <a:gridCol w="961966"/>
                <a:gridCol w="961966"/>
                <a:gridCol w="961966"/>
              </a:tblGrid>
              <a:tr h="244549">
                <a:tc>
                  <a:txBody>
                    <a:bodyPr/>
                    <a:lstStyle/>
                    <a:p>
                      <a:pPr algn="ctr"/>
                      <a:r>
                        <a:rPr kumimoji="1" lang="ja-JP" altLang="en-US" sz="1400" dirty="0" smtClean="0">
                          <a:solidFill>
                            <a:schemeClr val="tx1"/>
                          </a:solidFill>
                          <a:latin typeface="+mn-ea"/>
                          <a:ea typeface="+mn-ea"/>
                        </a:rPr>
                        <a:t>　</a:t>
                      </a:r>
                      <a:endParaRPr kumimoji="1" lang="ja-JP" altLang="en-US" sz="1400" dirty="0">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mn-ea"/>
                          <a:ea typeface="+mn-ea"/>
                        </a:rPr>
                        <a:t>①</a:t>
                      </a:r>
                      <a:endParaRPr kumimoji="1" lang="ja-JP" altLang="en-US" sz="1400" b="0" dirty="0">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n-ea"/>
                          <a:ea typeface="+mn-ea"/>
                        </a:rPr>
                        <a:t>②</a:t>
                      </a:r>
                      <a:endParaRPr kumimoji="1" lang="ja-JP" altLang="en-US" sz="1400" b="0" kern="1200" dirty="0" smtClean="0">
                        <a:solidFill>
                          <a:schemeClr val="tx1"/>
                        </a:solidFill>
                        <a:latin typeface="+mn-ea"/>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n-ea"/>
                          <a:ea typeface="+mn-ea"/>
                        </a:rPr>
                        <a:t>③</a:t>
                      </a:r>
                      <a:endParaRPr kumimoji="1" lang="ja-JP" altLang="en-US" sz="1400" b="0" kern="1200" dirty="0" smtClean="0">
                        <a:solidFill>
                          <a:schemeClr val="tx1"/>
                        </a:solidFill>
                        <a:latin typeface="+mn-ea"/>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0" dirty="0" smtClean="0">
                          <a:solidFill>
                            <a:schemeClr val="tx1"/>
                          </a:solidFill>
                          <a:latin typeface="+mn-ea"/>
                          <a:ea typeface="+mn-ea"/>
                        </a:rPr>
                        <a:t>④</a:t>
                      </a:r>
                      <a:endParaRPr kumimoji="1" lang="ja-JP" altLang="en-US" sz="1400" b="0" dirty="0">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0" dirty="0" smtClean="0">
                          <a:solidFill>
                            <a:schemeClr val="tx1"/>
                          </a:solidFill>
                          <a:latin typeface="+mn-ea"/>
                          <a:ea typeface="+mn-ea"/>
                        </a:rPr>
                        <a:t>⑤</a:t>
                      </a:r>
                      <a:endParaRPr kumimoji="1" lang="ja-JP" altLang="en-US" sz="1400" b="0" dirty="0">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0" dirty="0" smtClean="0">
                          <a:solidFill>
                            <a:schemeClr val="tx1"/>
                          </a:solidFill>
                          <a:latin typeface="+mn-ea"/>
                          <a:ea typeface="+mn-ea"/>
                        </a:rPr>
                        <a:t>⑥</a:t>
                      </a:r>
                      <a:endParaRPr kumimoji="1" lang="ja-JP" altLang="en-US" sz="1400" b="0" dirty="0">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r>
              <a:tr h="843575">
                <a:tc>
                  <a:txBody>
                    <a:bodyPr/>
                    <a:lstStyle/>
                    <a:p>
                      <a:pPr algn="ctr"/>
                      <a:r>
                        <a:rPr kumimoji="1" lang="ja-JP" altLang="en-US" sz="1400" dirty="0" smtClean="0">
                          <a:solidFill>
                            <a:schemeClr val="tx1"/>
                          </a:solidFill>
                          <a:latin typeface="+mn-ea"/>
                          <a:ea typeface="+mn-ea"/>
                        </a:rPr>
                        <a:t>ショック等</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種類</a:t>
                      </a:r>
                      <a:endParaRPr kumimoji="1" lang="ja-JP" altLang="en-US" sz="1400" dirty="0">
                        <a:solidFill>
                          <a:schemeClr val="tx1"/>
                        </a:solidFill>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chemeClr val="tx1"/>
                          </a:solidFill>
                          <a:latin typeface="+mn-ea"/>
                          <a:ea typeface="+mn-ea"/>
                        </a:rPr>
                        <a:t>循環血液量</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減少性</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ショック</a:t>
                      </a:r>
                      <a:endParaRPr kumimoji="1" lang="ja-JP" altLang="en-US" sz="1400" dirty="0">
                        <a:solidFill>
                          <a:schemeClr val="tx1"/>
                        </a:solidFill>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chemeClr val="tx1"/>
                          </a:solidFill>
                          <a:latin typeface="+mn-ea"/>
                          <a:ea typeface="+mn-ea"/>
                        </a:rPr>
                        <a:t>血液分布</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異常性</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ショック</a:t>
                      </a:r>
                      <a:endParaRPr kumimoji="1" lang="ja-JP" altLang="en-US" sz="1400" dirty="0">
                        <a:solidFill>
                          <a:schemeClr val="tx1"/>
                        </a:solidFill>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chemeClr val="tx1"/>
                          </a:solidFill>
                          <a:latin typeface="+mn-ea"/>
                          <a:ea typeface="+mn-ea"/>
                        </a:rPr>
                        <a:t>心外閉塞</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拘束性</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ショック</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chemeClr val="tx1"/>
                          </a:solidFill>
                          <a:latin typeface="+mn-ea"/>
                          <a:ea typeface="+mn-ea"/>
                        </a:rPr>
                        <a:t>心原性</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ショック</a:t>
                      </a:r>
                      <a:endParaRPr kumimoji="1" lang="ja-JP" altLang="en-US" sz="1400" dirty="0">
                        <a:solidFill>
                          <a:schemeClr val="tx1"/>
                        </a:solidFill>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chemeClr val="tx1"/>
                          </a:solidFill>
                          <a:latin typeface="+mn-ea"/>
                          <a:ea typeface="+mn-ea"/>
                        </a:rPr>
                        <a:t>病態</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不明のショック</a:t>
                      </a:r>
                      <a:endParaRPr kumimoji="1" lang="ja-JP" altLang="en-US" sz="1400" dirty="0">
                        <a:solidFill>
                          <a:schemeClr val="tx1"/>
                        </a:solidFill>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chemeClr val="tx1"/>
                          </a:solidFill>
                          <a:latin typeface="+mn-ea"/>
                          <a:ea typeface="+mn-ea"/>
                        </a:rPr>
                        <a:t>クラッシュ</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症候群</a:t>
                      </a:r>
                      <a:endParaRPr kumimoji="1" lang="ja-JP" altLang="en-US" sz="1400" dirty="0">
                        <a:solidFill>
                          <a:schemeClr val="tx1"/>
                        </a:solidFill>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568471">
                <a:tc>
                  <a:txBody>
                    <a:bodyPr/>
                    <a:lstStyle/>
                    <a:p>
                      <a:pPr algn="ctr"/>
                      <a:r>
                        <a:rPr kumimoji="1" lang="ja-JP" altLang="en-US" sz="1400" dirty="0" smtClean="0">
                          <a:solidFill>
                            <a:schemeClr val="tx1"/>
                          </a:solidFill>
                          <a:latin typeface="+mn-ea"/>
                          <a:ea typeface="+mn-ea"/>
                        </a:rPr>
                        <a:t>現場判断</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a:t>
                      </a:r>
                      <a:r>
                        <a:rPr kumimoji="1" lang="en-US" altLang="ja-JP" sz="1400" dirty="0" smtClean="0">
                          <a:solidFill>
                            <a:schemeClr val="tx1"/>
                          </a:solidFill>
                          <a:latin typeface="+mn-ea"/>
                          <a:ea typeface="+mn-ea"/>
                        </a:rPr>
                        <a:t>B</a:t>
                      </a:r>
                      <a:r>
                        <a:rPr kumimoji="1" lang="ja-JP" altLang="en-US" sz="1400" dirty="0" smtClean="0">
                          <a:solidFill>
                            <a:schemeClr val="tx1"/>
                          </a:solidFill>
                          <a:latin typeface="+mn-ea"/>
                          <a:ea typeface="+mn-ea"/>
                        </a:rPr>
                        <a:t>）</a:t>
                      </a:r>
                      <a:endParaRPr kumimoji="1" lang="ja-JP" altLang="en-US" sz="1400" dirty="0">
                        <a:solidFill>
                          <a:schemeClr val="tx1"/>
                        </a:solidFill>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●●例</a:t>
                      </a:r>
                      <a:endParaRPr kumimoji="1" lang="en-US" altLang="ja-JP" sz="1400" dirty="0" smtClean="0">
                        <a:solidFill>
                          <a:schemeClr val="tx1"/>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●●例</a:t>
                      </a:r>
                      <a:endParaRPr kumimoji="1" lang="en-US" altLang="ja-JP" sz="1400" dirty="0" smtClean="0">
                        <a:solidFill>
                          <a:schemeClr val="tx1"/>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568471">
                <a:tc>
                  <a:txBody>
                    <a:bodyPr/>
                    <a:lstStyle/>
                    <a:p>
                      <a:pPr algn="ctr"/>
                      <a:r>
                        <a:rPr kumimoji="1" lang="ja-JP" altLang="en-US" sz="1400" dirty="0" smtClean="0">
                          <a:solidFill>
                            <a:schemeClr val="tx1"/>
                          </a:solidFill>
                          <a:latin typeface="+mn-ea"/>
                          <a:ea typeface="+mn-ea"/>
                        </a:rPr>
                        <a:t>静脈路</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試行（</a:t>
                      </a:r>
                      <a:r>
                        <a:rPr kumimoji="1" lang="en-US" altLang="ja-JP" sz="1400" dirty="0" smtClean="0">
                          <a:solidFill>
                            <a:schemeClr val="tx1"/>
                          </a:solidFill>
                          <a:latin typeface="+mn-ea"/>
                          <a:ea typeface="+mn-ea"/>
                        </a:rPr>
                        <a:t>C)</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●●例</a:t>
                      </a:r>
                      <a:endParaRPr kumimoji="1" lang="en-US" altLang="ja-JP" sz="1400" dirty="0" smtClean="0">
                        <a:solidFill>
                          <a:schemeClr val="tx1"/>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●●例</a:t>
                      </a:r>
                      <a:endParaRPr kumimoji="1" lang="en-US" altLang="ja-JP" sz="1400" dirty="0" smtClean="0">
                        <a:solidFill>
                          <a:schemeClr val="tx1"/>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568471">
                <a:tc>
                  <a:txBody>
                    <a:bodyPr/>
                    <a:lstStyle/>
                    <a:p>
                      <a:pPr algn="ctr"/>
                      <a:r>
                        <a:rPr kumimoji="1" lang="ja-JP" altLang="en-US" sz="1400" dirty="0" smtClean="0">
                          <a:solidFill>
                            <a:schemeClr val="tx1"/>
                          </a:solidFill>
                          <a:latin typeface="+mn-ea"/>
                          <a:ea typeface="+mn-ea"/>
                        </a:rPr>
                        <a:t>静脈路</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確保（</a:t>
                      </a:r>
                      <a:r>
                        <a:rPr kumimoji="1" lang="en-US" altLang="ja-JP" sz="1400" dirty="0" smtClean="0">
                          <a:solidFill>
                            <a:schemeClr val="tx1"/>
                          </a:solidFill>
                          <a:latin typeface="+mn-ea"/>
                          <a:ea typeface="+mn-ea"/>
                        </a:rPr>
                        <a:t>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●●例</a:t>
                      </a:r>
                      <a:endParaRPr kumimoji="1" lang="en-US" altLang="ja-JP" sz="1400" dirty="0" smtClean="0">
                        <a:solidFill>
                          <a:schemeClr val="tx1"/>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●●例</a:t>
                      </a:r>
                      <a:endParaRPr kumimoji="1" lang="en-US" altLang="ja-JP" sz="1400" dirty="0" smtClean="0">
                        <a:solidFill>
                          <a:schemeClr val="tx1"/>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●●例</a:t>
                      </a:r>
                      <a:endParaRPr kumimoji="1" lang="en-US" altLang="ja-JP" sz="1400" kern="1200" dirty="0" smtClean="0">
                        <a:solidFill>
                          <a:schemeClr val="tx1"/>
                        </a:solidFill>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n-ea"/>
                          <a:ea typeface="+mn-ea"/>
                          <a:cs typeface="+mn-cs"/>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2037188">
                <a:tc>
                  <a:txBody>
                    <a:bodyPr/>
                    <a:lstStyle/>
                    <a:p>
                      <a:pPr algn="ctr"/>
                      <a:r>
                        <a:rPr kumimoji="1" lang="ja-JP" altLang="en-US" sz="1400" dirty="0" smtClean="0">
                          <a:solidFill>
                            <a:schemeClr val="tx1"/>
                          </a:solidFill>
                          <a:latin typeface="+mn-ea"/>
                          <a:ea typeface="+mn-ea"/>
                        </a:rPr>
                        <a:t>ショック等の原因</a:t>
                      </a:r>
                      <a:endParaRPr kumimoji="1" lang="en-US" altLang="ja-JP" sz="1400" dirty="0" smtClean="0">
                        <a:solidFill>
                          <a:schemeClr val="tx1"/>
                        </a:solidFill>
                        <a:latin typeface="+mn-ea"/>
                        <a:ea typeface="+mn-ea"/>
                      </a:endParaRPr>
                    </a:p>
                  </a:txBody>
                  <a:tcPr anchor="ctr">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kern="1200" dirty="0" smtClean="0">
                          <a:solidFill>
                            <a:schemeClr val="dk1"/>
                          </a:solidFill>
                          <a:effectLst/>
                          <a:latin typeface="+mn-ea"/>
                          <a:ea typeface="+mn-ea"/>
                          <a:cs typeface="+mn-cs"/>
                        </a:rPr>
                        <a:t>1</a:t>
                      </a:r>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出血性（外傷）</a:t>
                      </a:r>
                      <a:r>
                        <a:rPr kumimoji="1" lang="en-US" altLang="ja-JP" sz="1200" kern="1200" dirty="0" smtClean="0">
                          <a:solidFill>
                            <a:schemeClr val="dk1"/>
                          </a:solidFill>
                          <a:effectLst/>
                          <a:latin typeface="+mn-ea"/>
                          <a:ea typeface="+mn-ea"/>
                          <a:cs typeface="+mn-cs"/>
                        </a:rPr>
                        <a:t> </a:t>
                      </a:r>
                      <a:r>
                        <a:rPr kumimoji="1" lang="ja-JP" altLang="en-US"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●例</a:t>
                      </a:r>
                    </a:p>
                    <a:p>
                      <a:r>
                        <a:rPr kumimoji="1" lang="en-US" altLang="ja-JP" sz="1200" kern="1200" dirty="0" smtClean="0">
                          <a:solidFill>
                            <a:schemeClr val="dk1"/>
                          </a:solidFill>
                          <a:effectLst/>
                          <a:latin typeface="+mn-ea"/>
                          <a:ea typeface="+mn-ea"/>
                          <a:cs typeface="+mn-cs"/>
                        </a:rPr>
                        <a:t>2 </a:t>
                      </a:r>
                      <a:r>
                        <a:rPr kumimoji="1" lang="ja-JP" altLang="ja-JP" sz="1200" kern="1200" dirty="0" smtClean="0">
                          <a:solidFill>
                            <a:schemeClr val="dk1"/>
                          </a:solidFill>
                          <a:effectLst/>
                          <a:latin typeface="+mn-ea"/>
                          <a:ea typeface="+mn-ea"/>
                          <a:cs typeface="+mn-cs"/>
                        </a:rPr>
                        <a:t>出血性（消化管）●例</a:t>
                      </a:r>
                    </a:p>
                    <a:p>
                      <a:r>
                        <a:rPr kumimoji="1" lang="en-US" altLang="ja-JP" sz="1200" kern="1200" dirty="0" smtClean="0">
                          <a:solidFill>
                            <a:schemeClr val="dk1"/>
                          </a:solidFill>
                          <a:effectLst/>
                          <a:latin typeface="+mn-ea"/>
                          <a:ea typeface="+mn-ea"/>
                          <a:cs typeface="+mn-cs"/>
                        </a:rPr>
                        <a:t>3 </a:t>
                      </a:r>
                      <a:r>
                        <a:rPr kumimoji="1" lang="ja-JP" altLang="ja-JP" sz="1200" kern="1200" dirty="0" smtClean="0">
                          <a:solidFill>
                            <a:schemeClr val="dk1"/>
                          </a:solidFill>
                          <a:effectLst/>
                          <a:latin typeface="+mn-ea"/>
                          <a:ea typeface="+mn-ea"/>
                          <a:cs typeface="+mn-cs"/>
                        </a:rPr>
                        <a:t>出血性（その他）</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●例</a:t>
                      </a:r>
                    </a:p>
                    <a:p>
                      <a:r>
                        <a:rPr kumimoji="1" lang="en-US" altLang="ja-JP" sz="1200" kern="1200" dirty="0" smtClean="0">
                          <a:solidFill>
                            <a:schemeClr val="dk1"/>
                          </a:solidFill>
                          <a:effectLst/>
                          <a:latin typeface="+mn-ea"/>
                          <a:ea typeface="+mn-ea"/>
                          <a:cs typeface="+mn-cs"/>
                        </a:rPr>
                        <a:t>4 </a:t>
                      </a:r>
                      <a:r>
                        <a:rPr kumimoji="1" lang="ja-JP" altLang="ja-JP" sz="1200" kern="1200" dirty="0" smtClean="0">
                          <a:solidFill>
                            <a:schemeClr val="dk1"/>
                          </a:solidFill>
                          <a:effectLst/>
                          <a:latin typeface="+mn-ea"/>
                          <a:ea typeface="+mn-ea"/>
                          <a:cs typeface="+mn-cs"/>
                        </a:rPr>
                        <a:t>脱水（熱中症）</a:t>
                      </a:r>
                      <a:r>
                        <a:rPr kumimoji="1" lang="en-US" altLang="ja-JP" sz="1200" kern="1200" dirty="0" smtClean="0">
                          <a:solidFill>
                            <a:schemeClr val="dk1"/>
                          </a:solidFill>
                          <a:effectLst/>
                          <a:latin typeface="+mn-ea"/>
                          <a:ea typeface="+mn-ea"/>
                          <a:cs typeface="+mn-cs"/>
                        </a:rPr>
                        <a:t> </a:t>
                      </a:r>
                      <a:r>
                        <a:rPr kumimoji="1" lang="ja-JP" altLang="en-US"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●例</a:t>
                      </a:r>
                    </a:p>
                    <a:p>
                      <a:r>
                        <a:rPr kumimoji="1" lang="en-US" altLang="ja-JP" sz="1200" kern="1200" dirty="0" smtClean="0">
                          <a:solidFill>
                            <a:schemeClr val="dk1"/>
                          </a:solidFill>
                          <a:effectLst/>
                          <a:latin typeface="+mn-ea"/>
                          <a:ea typeface="+mn-ea"/>
                          <a:cs typeface="+mn-cs"/>
                        </a:rPr>
                        <a:t>5 </a:t>
                      </a:r>
                      <a:r>
                        <a:rPr kumimoji="1" lang="ja-JP" altLang="ja-JP" sz="1200" kern="1200" dirty="0" smtClean="0">
                          <a:solidFill>
                            <a:schemeClr val="dk1"/>
                          </a:solidFill>
                          <a:effectLst/>
                          <a:latin typeface="+mn-ea"/>
                          <a:ea typeface="+mn-ea"/>
                          <a:cs typeface="+mn-cs"/>
                        </a:rPr>
                        <a:t>脱水（高血糖）</a:t>
                      </a:r>
                      <a:r>
                        <a:rPr kumimoji="1" lang="ja-JP" altLang="en-US" sz="1200" kern="1200" dirty="0" smtClean="0">
                          <a:solidFill>
                            <a:schemeClr val="dk1"/>
                          </a:solidFill>
                          <a:effectLst/>
                          <a:latin typeface="+mn-ea"/>
                          <a:ea typeface="+mn-ea"/>
                          <a:cs typeface="+mn-cs"/>
                        </a:rPr>
                        <a:t>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●例</a:t>
                      </a:r>
                    </a:p>
                    <a:p>
                      <a:r>
                        <a:rPr kumimoji="1" lang="en-US" altLang="ja-JP" sz="1200" kern="1200" dirty="0" smtClean="0">
                          <a:solidFill>
                            <a:schemeClr val="dk1"/>
                          </a:solidFill>
                          <a:effectLst/>
                          <a:latin typeface="+mn-ea"/>
                          <a:ea typeface="+mn-ea"/>
                          <a:cs typeface="+mn-cs"/>
                        </a:rPr>
                        <a:t>6 </a:t>
                      </a:r>
                      <a:r>
                        <a:rPr kumimoji="1" lang="ja-JP" altLang="ja-JP" sz="1200" kern="1200" dirty="0" smtClean="0">
                          <a:solidFill>
                            <a:schemeClr val="dk1"/>
                          </a:solidFill>
                          <a:effectLst/>
                          <a:latin typeface="+mn-ea"/>
                          <a:ea typeface="+mn-ea"/>
                          <a:cs typeface="+mn-cs"/>
                        </a:rPr>
                        <a:t>脱水（</a:t>
                      </a:r>
                      <a:r>
                        <a:rPr kumimoji="1" lang="ja-JP" altLang="en-US" sz="1200" kern="1200" dirty="0" smtClean="0">
                          <a:solidFill>
                            <a:schemeClr val="dk1"/>
                          </a:solidFill>
                          <a:effectLst/>
                          <a:latin typeface="+mn-ea"/>
                          <a:ea typeface="+mn-ea"/>
                          <a:cs typeface="+mn-cs"/>
                        </a:rPr>
                        <a:t>熱傷</a:t>
                      </a:r>
                      <a:r>
                        <a:rPr kumimoji="1" lang="ja-JP" altLang="ja-JP" sz="1200" kern="1200" dirty="0" smtClean="0">
                          <a:solidFill>
                            <a:schemeClr val="dk1"/>
                          </a:solidFill>
                          <a:effectLst/>
                          <a:latin typeface="+mn-ea"/>
                          <a:ea typeface="+mn-ea"/>
                          <a:cs typeface="+mn-cs"/>
                        </a:rPr>
                        <a:t>）</a:t>
                      </a:r>
                      <a:r>
                        <a:rPr kumimoji="1" lang="ja-JP" altLang="en-US" sz="1200" kern="1200" dirty="0" smtClean="0">
                          <a:solidFill>
                            <a:schemeClr val="dk1"/>
                          </a:solidFill>
                          <a:effectLst/>
                          <a:latin typeface="+mn-ea"/>
                          <a:ea typeface="+mn-ea"/>
                          <a:cs typeface="+mn-cs"/>
                        </a:rPr>
                        <a:t>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●例</a:t>
                      </a:r>
                    </a:p>
                    <a:p>
                      <a:r>
                        <a:rPr kumimoji="1" lang="en-US" altLang="ja-JP" sz="1200" kern="1200" dirty="0" smtClean="0">
                          <a:solidFill>
                            <a:schemeClr val="dk1"/>
                          </a:solidFill>
                          <a:effectLst/>
                          <a:latin typeface="+mn-ea"/>
                          <a:ea typeface="+mn-ea"/>
                          <a:cs typeface="+mn-cs"/>
                        </a:rPr>
                        <a:t>7 </a:t>
                      </a:r>
                      <a:r>
                        <a:rPr kumimoji="1" lang="ja-JP" altLang="en-US" sz="1200" kern="1200" dirty="0" smtClean="0">
                          <a:solidFill>
                            <a:schemeClr val="dk1"/>
                          </a:solidFill>
                          <a:effectLst/>
                          <a:latin typeface="+mn-ea"/>
                          <a:ea typeface="+mn-ea"/>
                          <a:cs typeface="+mn-cs"/>
                        </a:rPr>
                        <a:t>脱水（その他）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●例</a:t>
                      </a:r>
                    </a:p>
                    <a:p>
                      <a:r>
                        <a:rPr kumimoji="1" lang="en-US" altLang="ja-JP" sz="1200" kern="1200" dirty="0" smtClean="0">
                          <a:solidFill>
                            <a:schemeClr val="dk1"/>
                          </a:solidFill>
                          <a:effectLst/>
                          <a:latin typeface="+mn-ea"/>
                          <a:ea typeface="+mn-ea"/>
                          <a:cs typeface="+mn-cs"/>
                        </a:rPr>
                        <a:t>8 </a:t>
                      </a:r>
                      <a:r>
                        <a:rPr kumimoji="1" lang="ja-JP" altLang="ja-JP" sz="1200" kern="1200" dirty="0" smtClean="0">
                          <a:solidFill>
                            <a:schemeClr val="dk1"/>
                          </a:solidFill>
                          <a:effectLst/>
                          <a:latin typeface="+mn-ea"/>
                          <a:ea typeface="+mn-ea"/>
                          <a:cs typeface="+mn-cs"/>
                        </a:rPr>
                        <a:t>判断できず</a:t>
                      </a:r>
                      <a:r>
                        <a:rPr kumimoji="1" lang="en-US" altLang="ja-JP" sz="1200" kern="1200" dirty="0" smtClean="0">
                          <a:solidFill>
                            <a:schemeClr val="dk1"/>
                          </a:solidFill>
                          <a:effectLst/>
                          <a:latin typeface="+mn-ea"/>
                          <a:ea typeface="+mn-ea"/>
                          <a:cs typeface="+mn-cs"/>
                        </a:rPr>
                        <a:t> </a:t>
                      </a:r>
                      <a:r>
                        <a:rPr kumimoji="1" lang="ja-JP" altLang="en-US"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●例</a:t>
                      </a:r>
                      <a:endParaRPr kumimoji="1" lang="ja-JP" altLang="en-US" sz="1100" dirty="0">
                        <a:solidFill>
                          <a:schemeClr val="tx1"/>
                        </a:solidFill>
                        <a:latin typeface="+mn-ea"/>
                        <a:ea typeface="+mn-ea"/>
                      </a:endParaRPr>
                    </a:p>
                  </a:txBody>
                  <a:tcPr anchor="ctr">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kumimoji="1" lang="en-US" altLang="ja-JP" sz="1200" kern="1200" dirty="0" smtClean="0">
                          <a:solidFill>
                            <a:schemeClr val="dk1"/>
                          </a:solidFill>
                          <a:effectLst/>
                          <a:latin typeface="+mn-ea"/>
                          <a:ea typeface="+mn-ea"/>
                          <a:cs typeface="+mn-cs"/>
                        </a:rPr>
                        <a:t>1 </a:t>
                      </a:r>
                      <a:r>
                        <a:rPr kumimoji="1" lang="ja-JP" altLang="ja-JP" sz="1200" kern="1200" dirty="0" smtClean="0">
                          <a:solidFill>
                            <a:schemeClr val="dk1"/>
                          </a:solidFill>
                          <a:effectLst/>
                          <a:latin typeface="+mn-ea"/>
                          <a:ea typeface="+mn-ea"/>
                          <a:cs typeface="+mn-cs"/>
                        </a:rPr>
                        <a:t>敗血症性</a:t>
                      </a:r>
                      <a:r>
                        <a:rPr kumimoji="1" lang="ja-JP" altLang="en-US" sz="1200" kern="1200" dirty="0" smtClean="0">
                          <a:solidFill>
                            <a:schemeClr val="dk1"/>
                          </a:solidFill>
                          <a:effectLst/>
                          <a:latin typeface="+mn-ea"/>
                          <a:ea typeface="+mn-ea"/>
                          <a:cs typeface="+mn-cs"/>
                        </a:rPr>
                        <a:t>　　</a:t>
                      </a:r>
                      <a:r>
                        <a:rPr kumimoji="1" lang="en-US" altLang="ja-JP" sz="1200" kern="1200" dirty="0" smtClean="0">
                          <a:solidFill>
                            <a:schemeClr val="dk1"/>
                          </a:solidFill>
                          <a:effectLst/>
                          <a:latin typeface="+mn-ea"/>
                          <a:ea typeface="+mn-ea"/>
                          <a:cs typeface="+mn-cs"/>
                        </a:rPr>
                        <a:t> </a:t>
                      </a:r>
                      <a:r>
                        <a:rPr kumimoji="1" lang="ja-JP" altLang="en-US" sz="1200" kern="1200" baseline="0" dirty="0" smtClean="0">
                          <a:solidFill>
                            <a:schemeClr val="dk1"/>
                          </a:solidFill>
                          <a:effectLst/>
                          <a:latin typeface="+mn-ea"/>
                          <a:ea typeface="+mn-ea"/>
                          <a:cs typeface="+mn-cs"/>
                        </a:rPr>
                        <a:t>●例</a:t>
                      </a:r>
                      <a:endParaRPr kumimoji="1" lang="ja-JP" altLang="ja-JP" sz="1200" kern="1200" dirty="0" smtClean="0">
                        <a:solidFill>
                          <a:schemeClr val="dk1"/>
                        </a:solidFill>
                        <a:effectLst/>
                        <a:latin typeface="+mn-ea"/>
                        <a:ea typeface="+mn-ea"/>
                        <a:cs typeface="+mn-cs"/>
                      </a:endParaRPr>
                    </a:p>
                    <a:p>
                      <a:pPr marL="0" algn="l" defTabSz="914400" rtl="0" eaLnBrk="1" latinLnBrk="0" hangingPunct="1"/>
                      <a:r>
                        <a:rPr kumimoji="1" lang="en-US" altLang="ja-JP" sz="1200" kern="1200" dirty="0" smtClean="0">
                          <a:solidFill>
                            <a:schemeClr val="dk1"/>
                          </a:solidFill>
                          <a:effectLst/>
                          <a:latin typeface="+mn-ea"/>
                          <a:ea typeface="+mn-ea"/>
                          <a:cs typeface="+mn-cs"/>
                        </a:rPr>
                        <a:t>2</a:t>
                      </a:r>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アナフィラキシー</a:t>
                      </a:r>
                      <a:endParaRPr kumimoji="1" lang="en-US" altLang="ja-JP" sz="1200" kern="1200" dirty="0" smtClean="0">
                        <a:solidFill>
                          <a:schemeClr val="dk1"/>
                        </a:solidFill>
                        <a:effectLst/>
                        <a:latin typeface="+mn-ea"/>
                        <a:ea typeface="+mn-ea"/>
                        <a:cs typeface="+mn-cs"/>
                      </a:endParaRPr>
                    </a:p>
                    <a:p>
                      <a:pPr marL="0" algn="l" defTabSz="914400" rtl="0" eaLnBrk="1" latinLnBrk="0" hangingPunct="1"/>
                      <a:r>
                        <a:rPr kumimoji="1" lang="ja-JP" altLang="en-US" sz="1200" kern="1200" dirty="0" smtClean="0">
                          <a:solidFill>
                            <a:schemeClr val="dk1"/>
                          </a:solidFill>
                          <a:effectLst/>
                          <a:latin typeface="+mn-ea"/>
                          <a:ea typeface="+mn-ea"/>
                          <a:cs typeface="+mn-cs"/>
                        </a:rPr>
                        <a:t>　　　　　　　　　 </a:t>
                      </a:r>
                      <a:r>
                        <a:rPr kumimoji="1" lang="en-US" altLang="ja-JP" sz="1200" kern="1200" dirty="0" smtClean="0">
                          <a:solidFill>
                            <a:schemeClr val="dk1"/>
                          </a:solidFill>
                          <a:effectLst/>
                          <a:latin typeface="+mn-ea"/>
                          <a:ea typeface="+mn-ea"/>
                          <a:cs typeface="+mn-cs"/>
                        </a:rPr>
                        <a:t> </a:t>
                      </a:r>
                      <a:r>
                        <a:rPr kumimoji="1" lang="ja-JP" altLang="en-US" sz="1200" kern="1200" dirty="0" smtClean="0">
                          <a:solidFill>
                            <a:schemeClr val="dk1"/>
                          </a:solidFill>
                          <a:effectLst/>
                          <a:latin typeface="+mn-ea"/>
                          <a:ea typeface="+mn-ea"/>
                          <a:cs typeface="+mn-cs"/>
                        </a:rPr>
                        <a:t>●例</a:t>
                      </a:r>
                      <a:endParaRPr kumimoji="1" lang="ja-JP" altLang="ja-JP" sz="1200" kern="1200" dirty="0" smtClean="0">
                        <a:solidFill>
                          <a:schemeClr val="dk1"/>
                        </a:solidFill>
                        <a:effectLst/>
                        <a:latin typeface="+mn-ea"/>
                        <a:ea typeface="+mn-ea"/>
                        <a:cs typeface="+mn-cs"/>
                      </a:endParaRPr>
                    </a:p>
                    <a:p>
                      <a:pPr marL="0" algn="l" defTabSz="914400" rtl="0" eaLnBrk="1" latinLnBrk="0" hangingPunct="1"/>
                      <a:r>
                        <a:rPr kumimoji="1" lang="en-US" altLang="ja-JP" sz="1200" kern="1200" dirty="0" smtClean="0">
                          <a:solidFill>
                            <a:schemeClr val="dk1"/>
                          </a:solidFill>
                          <a:effectLst/>
                          <a:latin typeface="+mn-ea"/>
                          <a:ea typeface="+mn-ea"/>
                          <a:cs typeface="+mn-cs"/>
                        </a:rPr>
                        <a:t>3 </a:t>
                      </a:r>
                      <a:r>
                        <a:rPr kumimoji="1" lang="ja-JP" altLang="ja-JP" sz="1200" kern="1200" dirty="0" smtClean="0">
                          <a:solidFill>
                            <a:schemeClr val="dk1"/>
                          </a:solidFill>
                          <a:effectLst/>
                          <a:latin typeface="+mn-ea"/>
                          <a:ea typeface="+mn-ea"/>
                          <a:cs typeface="+mn-cs"/>
                        </a:rPr>
                        <a:t>神経原性</a:t>
                      </a:r>
                      <a:r>
                        <a:rPr kumimoji="1" lang="ja-JP" altLang="en-US" sz="1200" kern="1200" dirty="0" smtClean="0">
                          <a:solidFill>
                            <a:schemeClr val="dk1"/>
                          </a:solidFill>
                          <a:effectLst/>
                          <a:latin typeface="+mn-ea"/>
                          <a:ea typeface="+mn-ea"/>
                          <a:cs typeface="+mn-cs"/>
                        </a:rPr>
                        <a:t>　　</a:t>
                      </a:r>
                      <a:r>
                        <a:rPr kumimoji="1" lang="en-US" altLang="ja-JP" sz="1200" kern="1200" dirty="0" smtClean="0">
                          <a:solidFill>
                            <a:schemeClr val="dk1"/>
                          </a:solidFill>
                          <a:effectLst/>
                          <a:latin typeface="+mn-ea"/>
                          <a:ea typeface="+mn-ea"/>
                          <a:cs typeface="+mn-cs"/>
                        </a:rPr>
                        <a:t> </a:t>
                      </a:r>
                      <a:r>
                        <a:rPr kumimoji="1" lang="ja-JP" altLang="en-US" sz="1200" kern="1200" dirty="0" smtClean="0">
                          <a:solidFill>
                            <a:schemeClr val="dk1"/>
                          </a:solidFill>
                          <a:effectLst/>
                          <a:latin typeface="+mn-ea"/>
                          <a:ea typeface="+mn-ea"/>
                          <a:cs typeface="+mn-cs"/>
                        </a:rPr>
                        <a:t>●例</a:t>
                      </a:r>
                      <a:endParaRPr kumimoji="1" lang="ja-JP" altLang="ja-JP" sz="1200" kern="1200" dirty="0" smtClean="0">
                        <a:solidFill>
                          <a:schemeClr val="dk1"/>
                        </a:solidFill>
                        <a:effectLst/>
                        <a:latin typeface="+mn-ea"/>
                        <a:ea typeface="+mn-ea"/>
                        <a:cs typeface="+mn-cs"/>
                      </a:endParaRPr>
                    </a:p>
                    <a:p>
                      <a:pPr marL="0" algn="l" defTabSz="914400" rtl="0" eaLnBrk="1" latinLnBrk="0" hangingPunct="1"/>
                      <a:r>
                        <a:rPr kumimoji="1" lang="en-US" altLang="ja-JP" sz="1200" kern="1200" dirty="0" smtClean="0">
                          <a:solidFill>
                            <a:schemeClr val="dk1"/>
                          </a:solidFill>
                          <a:effectLst/>
                          <a:latin typeface="+mn-ea"/>
                          <a:ea typeface="+mn-ea"/>
                          <a:cs typeface="+mn-cs"/>
                        </a:rPr>
                        <a:t>4 </a:t>
                      </a:r>
                      <a:r>
                        <a:rPr kumimoji="1" lang="ja-JP" altLang="ja-JP" sz="1200" kern="1200" dirty="0" smtClean="0">
                          <a:solidFill>
                            <a:schemeClr val="dk1"/>
                          </a:solidFill>
                          <a:effectLst/>
                          <a:latin typeface="+mn-ea"/>
                          <a:ea typeface="+mn-ea"/>
                          <a:cs typeface="+mn-cs"/>
                        </a:rPr>
                        <a:t>その他</a:t>
                      </a:r>
                      <a:r>
                        <a:rPr kumimoji="1" lang="en-US" altLang="ja-JP" sz="1200" kern="1200" dirty="0" smtClean="0">
                          <a:solidFill>
                            <a:schemeClr val="dk1"/>
                          </a:solidFill>
                          <a:effectLst/>
                          <a:latin typeface="+mn-ea"/>
                          <a:ea typeface="+mn-ea"/>
                          <a:cs typeface="+mn-cs"/>
                        </a:rPr>
                        <a:t> </a:t>
                      </a:r>
                      <a:r>
                        <a:rPr kumimoji="1" lang="ja-JP" altLang="en-US" sz="1200" kern="1200" dirty="0" smtClean="0">
                          <a:solidFill>
                            <a:schemeClr val="dk1"/>
                          </a:solidFill>
                          <a:effectLst/>
                          <a:latin typeface="+mn-ea"/>
                          <a:ea typeface="+mn-ea"/>
                          <a:cs typeface="+mn-cs"/>
                        </a:rPr>
                        <a:t>　　 　●例</a:t>
                      </a:r>
                      <a:endParaRPr kumimoji="1" lang="ja-JP" altLang="ja-JP" sz="1200" kern="1200" dirty="0" smtClean="0">
                        <a:solidFill>
                          <a:schemeClr val="dk1"/>
                        </a:solidFill>
                        <a:effectLst/>
                        <a:latin typeface="+mn-ea"/>
                        <a:ea typeface="+mn-ea"/>
                        <a:cs typeface="+mn-cs"/>
                      </a:endParaRPr>
                    </a:p>
                    <a:p>
                      <a:pPr marL="0" algn="l" defTabSz="914400" rtl="0" eaLnBrk="1" latinLnBrk="0" hangingPunct="1"/>
                      <a:r>
                        <a:rPr kumimoji="1" lang="en-US" altLang="ja-JP" sz="1200" kern="1200" dirty="0" smtClean="0">
                          <a:solidFill>
                            <a:schemeClr val="dk1"/>
                          </a:solidFill>
                          <a:effectLst/>
                          <a:latin typeface="+mn-ea"/>
                          <a:ea typeface="+mn-ea"/>
                          <a:cs typeface="+mn-cs"/>
                        </a:rPr>
                        <a:t>5 </a:t>
                      </a:r>
                      <a:r>
                        <a:rPr kumimoji="1" lang="ja-JP" altLang="ja-JP" sz="1200" kern="1200" dirty="0" smtClean="0">
                          <a:solidFill>
                            <a:schemeClr val="dk1"/>
                          </a:solidFill>
                          <a:effectLst/>
                          <a:latin typeface="+mn-ea"/>
                          <a:ea typeface="+mn-ea"/>
                          <a:cs typeface="+mn-cs"/>
                        </a:rPr>
                        <a:t>判断できず</a:t>
                      </a:r>
                      <a:r>
                        <a:rPr kumimoji="1" lang="en-US" altLang="ja-JP" sz="1200" kern="1200" dirty="0" smtClean="0">
                          <a:solidFill>
                            <a:schemeClr val="dk1"/>
                          </a:solidFill>
                          <a:effectLst/>
                          <a:latin typeface="+mn-ea"/>
                          <a:ea typeface="+mn-ea"/>
                          <a:cs typeface="+mn-cs"/>
                        </a:rPr>
                        <a:t>   </a:t>
                      </a:r>
                      <a:r>
                        <a:rPr kumimoji="1" lang="ja-JP" altLang="en-US" sz="1200" kern="1200" dirty="0" smtClean="0">
                          <a:solidFill>
                            <a:schemeClr val="dk1"/>
                          </a:solidFill>
                          <a:effectLst/>
                          <a:latin typeface="+mn-ea"/>
                          <a:ea typeface="+mn-ea"/>
                          <a:cs typeface="+mn-cs"/>
                        </a:rPr>
                        <a:t>●例</a:t>
                      </a:r>
                      <a:endParaRPr kumimoji="1" lang="ja-JP" altLang="en-US" sz="1200" kern="1200" dirty="0">
                        <a:solidFill>
                          <a:schemeClr val="dk1"/>
                        </a:solidFill>
                        <a:effectLst/>
                        <a:latin typeface="+mn-ea"/>
                        <a:ea typeface="+mn-ea"/>
                        <a:cs typeface="+mn-cs"/>
                      </a:endParaRPr>
                    </a:p>
                  </a:txBody>
                  <a:tcPr anchor="ctr">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kumimoji="1" lang="en-US" altLang="ja-JP" sz="1200" kern="1200" dirty="0" smtClean="0">
                          <a:solidFill>
                            <a:schemeClr val="dk1"/>
                          </a:solidFill>
                          <a:effectLst/>
                          <a:latin typeface="+mn-ea"/>
                          <a:ea typeface="+mn-ea"/>
                          <a:cs typeface="+mn-cs"/>
                        </a:rPr>
                        <a:t>1 </a:t>
                      </a:r>
                      <a:r>
                        <a:rPr kumimoji="1" lang="ja-JP" altLang="ja-JP" sz="1200" kern="1200" dirty="0" smtClean="0">
                          <a:solidFill>
                            <a:schemeClr val="dk1"/>
                          </a:solidFill>
                          <a:effectLst/>
                          <a:latin typeface="+mn-ea"/>
                          <a:ea typeface="+mn-ea"/>
                          <a:cs typeface="+mn-cs"/>
                        </a:rPr>
                        <a:t>心タンポナーデ</a:t>
                      </a:r>
                      <a:endParaRPr kumimoji="1" lang="en-US" altLang="ja-JP" sz="1200" kern="1200" dirty="0" smtClean="0">
                        <a:solidFill>
                          <a:schemeClr val="dk1"/>
                        </a:solidFill>
                        <a:effectLst/>
                        <a:latin typeface="+mn-ea"/>
                        <a:ea typeface="+mn-ea"/>
                        <a:cs typeface="+mn-cs"/>
                      </a:endParaRPr>
                    </a:p>
                    <a:p>
                      <a:pPr marL="0" algn="l" defTabSz="914400" rtl="0" eaLnBrk="1" latinLnBrk="0" hangingPunct="1"/>
                      <a:r>
                        <a:rPr kumimoji="1" lang="ja-JP" altLang="ja-JP" sz="1200" kern="1200" dirty="0" smtClean="0">
                          <a:solidFill>
                            <a:schemeClr val="dk1"/>
                          </a:solidFill>
                          <a:effectLst/>
                          <a:latin typeface="+mn-ea"/>
                          <a:ea typeface="+mn-ea"/>
                          <a:cs typeface="+mn-cs"/>
                        </a:rPr>
                        <a:t>（外傷、他）</a:t>
                      </a:r>
                      <a:r>
                        <a:rPr kumimoji="1" lang="ja-JP" altLang="en-US" sz="1200" kern="1200" dirty="0" smtClean="0">
                          <a:solidFill>
                            <a:schemeClr val="dk1"/>
                          </a:solidFill>
                          <a:effectLst/>
                          <a:latin typeface="+mn-ea"/>
                          <a:ea typeface="+mn-ea"/>
                          <a:cs typeface="+mn-cs"/>
                        </a:rPr>
                        <a:t>　　　　 ●例</a:t>
                      </a:r>
                      <a:endParaRPr kumimoji="1" lang="ja-JP" altLang="ja-JP" sz="1200" kern="1200" dirty="0" smtClean="0">
                        <a:solidFill>
                          <a:schemeClr val="dk1"/>
                        </a:solidFill>
                        <a:effectLst/>
                        <a:latin typeface="+mn-ea"/>
                        <a:ea typeface="+mn-ea"/>
                        <a:cs typeface="+mn-cs"/>
                      </a:endParaRPr>
                    </a:p>
                    <a:p>
                      <a:pPr marL="0" algn="l" defTabSz="914400" rtl="0" eaLnBrk="1" latinLnBrk="0" hangingPunct="1"/>
                      <a:r>
                        <a:rPr kumimoji="1" lang="en-US" altLang="ja-JP" sz="1200" kern="1200" dirty="0" smtClean="0">
                          <a:solidFill>
                            <a:schemeClr val="dk1"/>
                          </a:solidFill>
                          <a:effectLst/>
                          <a:latin typeface="+mn-ea"/>
                          <a:ea typeface="+mn-ea"/>
                          <a:cs typeface="+mn-cs"/>
                        </a:rPr>
                        <a:t>2 </a:t>
                      </a:r>
                      <a:r>
                        <a:rPr kumimoji="1" lang="ja-JP" altLang="ja-JP" sz="1200" kern="1200" dirty="0" smtClean="0">
                          <a:solidFill>
                            <a:schemeClr val="dk1"/>
                          </a:solidFill>
                          <a:effectLst/>
                          <a:latin typeface="+mn-ea"/>
                          <a:ea typeface="+mn-ea"/>
                          <a:cs typeface="+mn-cs"/>
                        </a:rPr>
                        <a:t>肺血栓塞栓症</a:t>
                      </a:r>
                      <a:r>
                        <a:rPr kumimoji="1" lang="ja-JP" altLang="en-US" sz="1200" kern="1200" dirty="0" smtClean="0">
                          <a:solidFill>
                            <a:schemeClr val="dk1"/>
                          </a:solidFill>
                          <a:effectLst/>
                          <a:latin typeface="+mn-ea"/>
                          <a:ea typeface="+mn-ea"/>
                          <a:cs typeface="+mn-cs"/>
                        </a:rPr>
                        <a:t>　●例</a:t>
                      </a:r>
                      <a:endParaRPr kumimoji="1" lang="ja-JP" altLang="ja-JP" sz="1200" kern="1200" dirty="0" smtClean="0">
                        <a:solidFill>
                          <a:schemeClr val="dk1"/>
                        </a:solidFill>
                        <a:effectLst/>
                        <a:latin typeface="+mn-ea"/>
                        <a:ea typeface="+mn-ea"/>
                        <a:cs typeface="+mn-cs"/>
                      </a:endParaRPr>
                    </a:p>
                    <a:p>
                      <a:pPr marL="0" algn="l" defTabSz="914400" rtl="0" eaLnBrk="1" latinLnBrk="0" hangingPunct="1"/>
                      <a:r>
                        <a:rPr kumimoji="1" lang="en-US" altLang="ja-JP" sz="1200" kern="1200" dirty="0" smtClean="0">
                          <a:solidFill>
                            <a:schemeClr val="dk1"/>
                          </a:solidFill>
                          <a:effectLst/>
                          <a:latin typeface="+mn-ea"/>
                          <a:ea typeface="+mn-ea"/>
                          <a:cs typeface="+mn-cs"/>
                        </a:rPr>
                        <a:t>3 </a:t>
                      </a:r>
                      <a:r>
                        <a:rPr kumimoji="1" lang="ja-JP" altLang="ja-JP" sz="1200" kern="1200" dirty="0" smtClean="0">
                          <a:solidFill>
                            <a:schemeClr val="dk1"/>
                          </a:solidFill>
                          <a:effectLst/>
                          <a:latin typeface="+mn-ea"/>
                          <a:ea typeface="+mn-ea"/>
                          <a:cs typeface="+mn-cs"/>
                        </a:rPr>
                        <a:t>緊張性気胸</a:t>
                      </a:r>
                      <a:endParaRPr kumimoji="1" lang="en-US" altLang="ja-JP" sz="1200" kern="1200" dirty="0" smtClean="0">
                        <a:solidFill>
                          <a:schemeClr val="dk1"/>
                        </a:solidFill>
                        <a:effectLst/>
                        <a:latin typeface="+mn-ea"/>
                        <a:ea typeface="+mn-ea"/>
                        <a:cs typeface="+mn-cs"/>
                      </a:endParaRPr>
                    </a:p>
                    <a:p>
                      <a:pPr marL="0" algn="l" defTabSz="914400" rtl="0" eaLnBrk="1" latinLnBrk="0" hangingPunct="1"/>
                      <a:r>
                        <a:rPr kumimoji="1" lang="ja-JP" altLang="ja-JP" sz="1200" kern="1200" dirty="0" smtClean="0">
                          <a:solidFill>
                            <a:schemeClr val="dk1"/>
                          </a:solidFill>
                          <a:effectLst/>
                          <a:latin typeface="+mn-ea"/>
                          <a:ea typeface="+mn-ea"/>
                          <a:cs typeface="+mn-cs"/>
                        </a:rPr>
                        <a:t>（外傷、他）</a:t>
                      </a:r>
                      <a:r>
                        <a:rPr kumimoji="1" lang="ja-JP" altLang="en-US" sz="1200" kern="1200" dirty="0" smtClean="0">
                          <a:solidFill>
                            <a:schemeClr val="dk1"/>
                          </a:solidFill>
                          <a:effectLst/>
                          <a:latin typeface="+mn-ea"/>
                          <a:ea typeface="+mn-ea"/>
                          <a:cs typeface="+mn-cs"/>
                        </a:rPr>
                        <a:t>　　　　●例</a:t>
                      </a:r>
                      <a:endParaRPr kumimoji="1" lang="ja-JP" altLang="ja-JP" sz="1200" kern="1200" dirty="0" smtClean="0">
                        <a:solidFill>
                          <a:schemeClr val="dk1"/>
                        </a:solidFill>
                        <a:effectLst/>
                        <a:latin typeface="+mn-ea"/>
                        <a:ea typeface="+mn-ea"/>
                        <a:cs typeface="+mn-cs"/>
                      </a:endParaRPr>
                    </a:p>
                    <a:p>
                      <a:pPr marL="0" algn="l" defTabSz="914400" rtl="0" eaLnBrk="1" latinLnBrk="0" hangingPunct="1"/>
                      <a:r>
                        <a:rPr kumimoji="1" lang="en-US" altLang="ja-JP" sz="1200" kern="1200" dirty="0" smtClean="0">
                          <a:solidFill>
                            <a:schemeClr val="dk1"/>
                          </a:solidFill>
                          <a:effectLst/>
                          <a:latin typeface="+mn-ea"/>
                          <a:ea typeface="+mn-ea"/>
                          <a:cs typeface="+mn-cs"/>
                        </a:rPr>
                        <a:t>4</a:t>
                      </a:r>
                      <a:r>
                        <a:rPr kumimoji="1" lang="ja-JP" altLang="en-US" sz="1200" kern="1200" baseline="0" dirty="0" smtClean="0">
                          <a:solidFill>
                            <a:schemeClr val="dk1"/>
                          </a:solidFill>
                          <a:effectLst/>
                          <a:latin typeface="+mn-ea"/>
                          <a:ea typeface="+mn-ea"/>
                          <a:cs typeface="+mn-cs"/>
                        </a:rPr>
                        <a:t> その他　　  　　●例</a:t>
                      </a:r>
                      <a:endParaRPr kumimoji="1" lang="en-US" altLang="ja-JP" sz="1200" kern="1200" baseline="0" dirty="0" smtClean="0">
                        <a:solidFill>
                          <a:schemeClr val="dk1"/>
                        </a:solidFill>
                        <a:effectLst/>
                        <a:latin typeface="+mn-ea"/>
                        <a:ea typeface="+mn-ea"/>
                        <a:cs typeface="+mn-cs"/>
                      </a:endParaRPr>
                    </a:p>
                    <a:p>
                      <a:pPr marL="0" algn="l" defTabSz="914400" rtl="0" eaLnBrk="1" latinLnBrk="0" hangingPunct="1"/>
                      <a:r>
                        <a:rPr kumimoji="1" lang="en-US" altLang="ja-JP" sz="1200" kern="1200" baseline="0" dirty="0" smtClean="0">
                          <a:solidFill>
                            <a:schemeClr val="dk1"/>
                          </a:solidFill>
                          <a:effectLst/>
                          <a:latin typeface="+mn-ea"/>
                          <a:ea typeface="+mn-ea"/>
                          <a:cs typeface="+mn-cs"/>
                        </a:rPr>
                        <a:t>5 </a:t>
                      </a:r>
                      <a:r>
                        <a:rPr kumimoji="1" lang="ja-JP" altLang="ja-JP" sz="1200" kern="1200" dirty="0" smtClean="0">
                          <a:solidFill>
                            <a:schemeClr val="dk1"/>
                          </a:solidFill>
                          <a:effectLst/>
                          <a:latin typeface="+mn-ea"/>
                          <a:ea typeface="+mn-ea"/>
                          <a:cs typeface="+mn-cs"/>
                        </a:rPr>
                        <a:t>判断できず</a:t>
                      </a:r>
                      <a:r>
                        <a:rPr kumimoji="1" lang="ja-JP" altLang="en-US" sz="1200" kern="1200" dirty="0" smtClean="0">
                          <a:solidFill>
                            <a:schemeClr val="dk1"/>
                          </a:solidFill>
                          <a:effectLst/>
                          <a:latin typeface="+mn-ea"/>
                          <a:ea typeface="+mn-ea"/>
                          <a:cs typeface="+mn-cs"/>
                        </a:rPr>
                        <a:t>　　●例</a:t>
                      </a:r>
                      <a:endParaRPr kumimoji="1" lang="en-US" altLang="ja-JP" sz="1200" kern="1200" dirty="0" smtClean="0">
                        <a:solidFill>
                          <a:schemeClr val="dk1"/>
                        </a:solidFill>
                        <a:effectLst/>
                        <a:latin typeface="+mn-ea"/>
                        <a:ea typeface="+mn-ea"/>
                        <a:cs typeface="+mn-cs"/>
                      </a:endParaRPr>
                    </a:p>
                  </a:txBody>
                  <a:tcPr anchor="ctr">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latin typeface="+mn-ea"/>
                        <a:ea typeface="+mn-ea"/>
                      </a:endParaRPr>
                    </a:p>
                  </a:txBody>
                  <a:tcPr anchor="ctr">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latin typeface="+mn-ea"/>
                        <a:ea typeface="+mn-ea"/>
                      </a:endParaRPr>
                    </a:p>
                  </a:txBody>
                  <a:tcPr anchor="ctr">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latin typeface="+mn-ea"/>
                        <a:ea typeface="+mn-ea"/>
                      </a:endParaRPr>
                    </a:p>
                  </a:txBody>
                  <a:tcPr anchor="ctr">
                    <a:lnL w="3175" cap="flat" cmpd="sng" algn="ctr">
                      <a:noFill/>
                      <a:prstDash val="lgDash"/>
                      <a:round/>
                      <a:headEnd type="none" w="med" len="med"/>
                      <a:tailEnd type="none" w="med" len="med"/>
                    </a:lnL>
                    <a:lnR w="3175" cap="flat" cmpd="sng" algn="ctr">
                      <a:noFill/>
                      <a:prstDash val="lgDash"/>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783860">
                <a:tc>
                  <a:txBody>
                    <a:bodyPr/>
                    <a:lstStyle/>
                    <a:p>
                      <a:pPr algn="ctr"/>
                      <a:r>
                        <a:rPr kumimoji="1" lang="ja-JP" altLang="en-US" sz="1400" dirty="0" smtClean="0">
                          <a:solidFill>
                            <a:schemeClr val="tx1"/>
                          </a:solidFill>
                          <a:latin typeface="+mn-ea"/>
                          <a:ea typeface="+mn-ea"/>
                        </a:rPr>
                        <a:t>医療機関</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判断との</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一致率</a:t>
                      </a:r>
                      <a:endParaRPr kumimoji="1" lang="ja-JP" altLang="en-US" sz="1400" dirty="0">
                        <a:solidFill>
                          <a:schemeClr val="tx1"/>
                        </a:solidFill>
                        <a:latin typeface="+mn-ea"/>
                        <a:ea typeface="+mn-ea"/>
                      </a:endParaRPr>
                    </a:p>
                  </a:txBody>
                  <a:tcPr anchor="ctr">
                    <a:lnL w="12700" cap="flat" cmpd="sng" algn="ctr">
                      <a:solidFill>
                        <a:schemeClr val="tx1"/>
                      </a:solidFill>
                      <a:prstDash val="dash"/>
                      <a:round/>
                      <a:headEnd type="none" w="med" len="med"/>
                      <a:tailEnd type="none" w="med" len="med"/>
                    </a:lnL>
                    <a:lnR w="3175" cap="flat" cmpd="sng" algn="ctr">
                      <a:solidFill>
                        <a:schemeClr val="tx1"/>
                      </a:solidFill>
                      <a:prstDash val="lg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algn="ctr"/>
                      <a:r>
                        <a:rPr kumimoji="1" lang="ja-JP" altLang="en-US" sz="1400" dirty="0" smtClean="0">
                          <a:solidFill>
                            <a:schemeClr val="tx1"/>
                          </a:solidFill>
                          <a:latin typeface="+mn-ea"/>
                          <a:ea typeface="+mn-ea"/>
                        </a:rPr>
                        <a:t>●●％</a:t>
                      </a:r>
                      <a:endParaRPr kumimoji="1" lang="en-US" altLang="ja-JP" sz="1400" dirty="0" smtClean="0">
                        <a:solidFill>
                          <a:schemeClr val="tx1"/>
                        </a:solidFill>
                        <a:latin typeface="+mn-ea"/>
                        <a:ea typeface="+mn-ea"/>
                      </a:endParaRPr>
                    </a:p>
                    <a:p>
                      <a:pPr algn="ctr"/>
                      <a:r>
                        <a:rPr kumimoji="1" lang="ja-JP" altLang="en-US" sz="1400" dirty="0" smtClean="0">
                          <a:solidFill>
                            <a:schemeClr val="tx1"/>
                          </a:solidFill>
                          <a:latin typeface="+mn-ea"/>
                          <a:ea typeface="+mn-ea"/>
                        </a:rPr>
                        <a:t>（</a:t>
                      </a:r>
                      <a:r>
                        <a:rPr kumimoji="1" lang="ja-JP" altLang="en-US" sz="1400" kern="1200" dirty="0" smtClean="0">
                          <a:solidFill>
                            <a:schemeClr val="tx1"/>
                          </a:solidFill>
                          <a:latin typeface="+mn-ea"/>
                          <a:ea typeface="+mn-ea"/>
                          <a:cs typeface="+mn-cs"/>
                        </a:rPr>
                        <a:t>●●例）</a:t>
                      </a:r>
                      <a:endParaRPr kumimoji="1" lang="ja-JP" altLang="en-US" sz="1400" dirty="0">
                        <a:solidFill>
                          <a:schemeClr val="tx1"/>
                        </a:solidFill>
                        <a:latin typeface="+mn-ea"/>
                        <a:ea typeface="+mn-ea"/>
                      </a:endParaRP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algn="ctr"/>
                      <a:r>
                        <a:rPr kumimoji="1" lang="ja-JP" altLang="en-US" sz="1400" kern="1200" dirty="0" smtClean="0">
                          <a:solidFill>
                            <a:schemeClr val="tx1"/>
                          </a:solidFill>
                          <a:latin typeface="+mn-ea"/>
                          <a:ea typeface="+mn-ea"/>
                          <a:cs typeface="+mn-cs"/>
                        </a:rPr>
                        <a:t>●●％</a:t>
                      </a:r>
                      <a:endParaRPr kumimoji="1" lang="en-US" altLang="ja-JP" sz="1400" kern="1200" dirty="0" smtClean="0">
                        <a:solidFill>
                          <a:schemeClr val="tx1"/>
                        </a:solidFill>
                        <a:latin typeface="+mn-ea"/>
                        <a:ea typeface="+mn-ea"/>
                        <a:cs typeface="+mn-cs"/>
                      </a:endParaRPr>
                    </a:p>
                    <a:p>
                      <a:pPr algn="ctr"/>
                      <a:r>
                        <a:rPr kumimoji="1" lang="ja-JP" altLang="en-US" sz="1400" kern="1200" dirty="0" smtClean="0">
                          <a:solidFill>
                            <a:schemeClr val="tx1"/>
                          </a:solidFill>
                          <a:latin typeface="+mn-ea"/>
                          <a:ea typeface="+mn-ea"/>
                          <a:cs typeface="+mn-cs"/>
                        </a:rPr>
                        <a:t>（●●例）</a:t>
                      </a:r>
                      <a:endParaRPr kumimoji="1" lang="ja-JP" altLang="en-US" sz="1400" kern="1200" dirty="0">
                        <a:solidFill>
                          <a:schemeClr val="tx1"/>
                        </a:solidFill>
                        <a:latin typeface="+mn-ea"/>
                        <a:ea typeface="+mn-ea"/>
                        <a:cs typeface="+mn-cs"/>
                      </a:endParaRP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algn="ctr"/>
                      <a:r>
                        <a:rPr kumimoji="1" lang="ja-JP" altLang="en-US" sz="1400" kern="1200" dirty="0" smtClean="0">
                          <a:solidFill>
                            <a:schemeClr val="tx1"/>
                          </a:solidFill>
                          <a:latin typeface="+mn-ea"/>
                          <a:ea typeface="+mn-ea"/>
                          <a:cs typeface="+mn-cs"/>
                        </a:rPr>
                        <a:t>●●％</a:t>
                      </a:r>
                      <a:endParaRPr kumimoji="1" lang="en-US" altLang="ja-JP" sz="1400" kern="1200" dirty="0" smtClean="0">
                        <a:solidFill>
                          <a:schemeClr val="tx1"/>
                        </a:solidFill>
                        <a:latin typeface="+mn-ea"/>
                        <a:ea typeface="+mn-ea"/>
                        <a:cs typeface="+mn-cs"/>
                      </a:endParaRPr>
                    </a:p>
                    <a:p>
                      <a:pPr algn="ctr"/>
                      <a:r>
                        <a:rPr kumimoji="1" lang="ja-JP" altLang="en-US" sz="1400" kern="1200" dirty="0" smtClean="0">
                          <a:solidFill>
                            <a:schemeClr val="tx1"/>
                          </a:solidFill>
                          <a:latin typeface="+mn-ea"/>
                          <a:ea typeface="+mn-ea"/>
                          <a:cs typeface="+mn-cs"/>
                        </a:rPr>
                        <a:t>（●●例）</a:t>
                      </a:r>
                      <a:endParaRPr kumimoji="1" lang="ja-JP" altLang="en-US" sz="1400" kern="1200" dirty="0">
                        <a:solidFill>
                          <a:schemeClr val="tx1"/>
                        </a:solidFill>
                        <a:latin typeface="+mn-ea"/>
                        <a:ea typeface="+mn-ea"/>
                        <a:cs typeface="+mn-cs"/>
                      </a:endParaRP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algn="ctr"/>
                      <a:r>
                        <a:rPr kumimoji="1" lang="ja-JP" altLang="en-US" sz="1400" kern="1200" dirty="0" smtClean="0">
                          <a:solidFill>
                            <a:schemeClr val="tx1"/>
                          </a:solidFill>
                          <a:latin typeface="+mn-ea"/>
                          <a:ea typeface="+mn-ea"/>
                          <a:cs typeface="+mn-cs"/>
                        </a:rPr>
                        <a:t>●●％</a:t>
                      </a:r>
                      <a:endParaRPr kumimoji="1" lang="en-US" altLang="ja-JP" sz="1400" kern="1200" dirty="0" smtClean="0">
                        <a:solidFill>
                          <a:schemeClr val="tx1"/>
                        </a:solidFill>
                        <a:latin typeface="+mn-ea"/>
                        <a:ea typeface="+mn-ea"/>
                        <a:cs typeface="+mn-cs"/>
                      </a:endParaRPr>
                    </a:p>
                    <a:p>
                      <a:pPr algn="ctr"/>
                      <a:r>
                        <a:rPr kumimoji="1" lang="ja-JP" altLang="en-US" sz="1400" kern="1200" dirty="0" smtClean="0">
                          <a:solidFill>
                            <a:schemeClr val="tx1"/>
                          </a:solidFill>
                          <a:latin typeface="+mn-ea"/>
                          <a:ea typeface="+mn-ea"/>
                          <a:cs typeface="+mn-cs"/>
                        </a:rPr>
                        <a:t>（●●例）</a:t>
                      </a:r>
                      <a:endParaRPr kumimoji="1" lang="ja-JP" altLang="en-US" sz="1400" kern="1200" dirty="0">
                        <a:solidFill>
                          <a:schemeClr val="tx1"/>
                        </a:solidFill>
                        <a:latin typeface="+mn-ea"/>
                        <a:ea typeface="+mn-ea"/>
                        <a:cs typeface="+mn-cs"/>
                      </a:endParaRP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algn="ctr"/>
                      <a:endParaRPr kumimoji="1" lang="ja-JP" altLang="en-US" sz="1400" dirty="0">
                        <a:solidFill>
                          <a:schemeClr val="tx1"/>
                        </a:solidFill>
                        <a:latin typeface="+mn-ea"/>
                        <a:ea typeface="+mn-ea"/>
                      </a:endParaRP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pPr algn="ctr"/>
                      <a:r>
                        <a:rPr kumimoji="1" lang="ja-JP" altLang="en-US" sz="1400" kern="1200" dirty="0" smtClean="0">
                          <a:solidFill>
                            <a:schemeClr val="tx1"/>
                          </a:solidFill>
                          <a:latin typeface="+mn-ea"/>
                          <a:ea typeface="+mn-ea"/>
                          <a:cs typeface="+mn-cs"/>
                        </a:rPr>
                        <a:t>●●％</a:t>
                      </a:r>
                      <a:endParaRPr kumimoji="1" lang="en-US" altLang="ja-JP" sz="1400" kern="1200" dirty="0" smtClean="0">
                        <a:solidFill>
                          <a:schemeClr val="tx1"/>
                        </a:solidFill>
                        <a:latin typeface="+mn-ea"/>
                        <a:ea typeface="+mn-ea"/>
                        <a:cs typeface="+mn-cs"/>
                      </a:endParaRPr>
                    </a:p>
                    <a:p>
                      <a:pPr algn="ctr"/>
                      <a:r>
                        <a:rPr kumimoji="1" lang="ja-JP" altLang="en-US" sz="1400" kern="1200" dirty="0" smtClean="0">
                          <a:solidFill>
                            <a:schemeClr val="tx1"/>
                          </a:solidFill>
                          <a:latin typeface="+mn-ea"/>
                          <a:ea typeface="+mn-ea"/>
                          <a:cs typeface="+mn-cs"/>
                        </a:rPr>
                        <a:t>（●●例）</a:t>
                      </a:r>
                      <a:endParaRPr kumimoji="1" lang="ja-JP" altLang="en-US" sz="1400" kern="1200" dirty="0">
                        <a:solidFill>
                          <a:schemeClr val="tx1"/>
                        </a:solidFill>
                        <a:latin typeface="+mn-ea"/>
                        <a:ea typeface="+mn-ea"/>
                        <a:cs typeface="+mn-cs"/>
                      </a:endParaRPr>
                    </a:p>
                  </a:txBody>
                  <a:tcPr anchor="ctr">
                    <a:lnL w="3175" cap="flat" cmpd="sng" algn="ctr">
                      <a:solidFill>
                        <a:schemeClr val="tx1"/>
                      </a:solidFill>
                      <a:prstDash val="lg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Tree>
    <p:extLst>
      <p:ext uri="{BB962C8B-B14F-4D97-AF65-F5344CB8AC3E}">
        <p14:creationId xmlns:p14="http://schemas.microsoft.com/office/powerpoint/2010/main" val="194086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15495" y="445787"/>
            <a:ext cx="7879556" cy="646331"/>
          </a:xfrm>
          <a:prstGeom prst="rect">
            <a:avLst/>
          </a:prstGeom>
          <a:solidFill>
            <a:schemeClr val="bg1">
              <a:lumMod val="85000"/>
            </a:schemeClr>
          </a:solidFill>
          <a:ln>
            <a:noFill/>
            <a:prstDash val="lgDash"/>
          </a:ln>
        </p:spPr>
        <p:txBody>
          <a:bodyPr wrap="square" rtlCol="0">
            <a:spAutoFit/>
          </a:bodyPr>
          <a:lstStyle>
            <a:defPPr>
              <a:defRPr lang="ja-JP"/>
            </a:defPPr>
            <a:lvl1pPr algn="ctr">
              <a:defRPr>
                <a:latin typeface="+mn-ea"/>
              </a:defRPr>
            </a:lvl1pPr>
          </a:lstStyle>
          <a:p>
            <a:r>
              <a:rPr lang="ja-JP" altLang="en-US" dirty="0"/>
              <a:t>項目の定義</a:t>
            </a:r>
            <a:endParaRPr lang="en-US" altLang="ja-JP" dirty="0"/>
          </a:p>
          <a:p>
            <a:r>
              <a:rPr lang="ja-JP" altLang="en-US" dirty="0"/>
              <a:t>（心肺停止前の静脈路確保と輸液の全体検証）</a:t>
            </a:r>
            <a:endParaRPr lang="en-US" altLang="ja-JP" dirty="0"/>
          </a:p>
        </p:txBody>
      </p:sp>
      <p:sp>
        <p:nvSpPr>
          <p:cNvPr id="6" name="テキスト ボックス 5"/>
          <p:cNvSpPr txBox="1"/>
          <p:nvPr/>
        </p:nvSpPr>
        <p:spPr>
          <a:xfrm>
            <a:off x="323385" y="1280465"/>
            <a:ext cx="8653638" cy="5016758"/>
          </a:xfrm>
          <a:prstGeom prst="rect">
            <a:avLst/>
          </a:prstGeom>
          <a:noFill/>
          <a:ln>
            <a:noFill/>
          </a:ln>
        </p:spPr>
        <p:txBody>
          <a:bodyPr wrap="square" rtlCol="0">
            <a:spAutoFit/>
          </a:bodyPr>
          <a:lstStyle/>
          <a:p>
            <a:r>
              <a:rPr lang="en-US" altLang="ja-JP" sz="1600" dirty="0">
                <a:latin typeface="+mn-ea"/>
              </a:rPr>
              <a:t>A</a:t>
            </a:r>
            <a:r>
              <a:rPr lang="ja-JP" altLang="en-US" sz="1600" dirty="0">
                <a:latin typeface="+mn-ea"/>
              </a:rPr>
              <a:t>：期間中に、救急隊が取り扱った全搬送人数、もしくは、心肺停止前の輸液が可能な救急隊が取り扱った全事例</a:t>
            </a:r>
            <a:endParaRPr lang="en-US" altLang="ja-JP" sz="1600" dirty="0">
              <a:latin typeface="+mn-ea"/>
            </a:endParaRPr>
          </a:p>
          <a:p>
            <a:endParaRPr lang="ja-JP" altLang="en-US" sz="1600" dirty="0">
              <a:latin typeface="+mn-ea"/>
            </a:endParaRPr>
          </a:p>
          <a:p>
            <a:r>
              <a:rPr lang="en-US" altLang="ja-JP" sz="1600" dirty="0">
                <a:latin typeface="+mn-ea"/>
              </a:rPr>
              <a:t>B</a:t>
            </a:r>
            <a:r>
              <a:rPr lang="ja-JP" altLang="en-US" sz="1600" dirty="0" smtClean="0">
                <a:latin typeface="+mn-ea"/>
              </a:rPr>
              <a:t>：救急救命士が現場等で一度でもショック</a:t>
            </a:r>
            <a:r>
              <a:rPr lang="en-US" altLang="ja-JP" sz="1600" dirty="0">
                <a:latin typeface="+mn-ea"/>
              </a:rPr>
              <a:t>or</a:t>
            </a:r>
            <a:r>
              <a:rPr lang="ja-JP" altLang="en-US" sz="1600" dirty="0">
                <a:latin typeface="+mn-ea"/>
              </a:rPr>
              <a:t>クラッシュ症候群と判断した</a:t>
            </a:r>
            <a:r>
              <a:rPr lang="ja-JP" altLang="en-US" sz="1600" dirty="0" smtClean="0">
                <a:latin typeface="+mn-ea"/>
              </a:rPr>
              <a:t>事例。</a:t>
            </a:r>
            <a:r>
              <a:rPr lang="ja-JP" altLang="en-US" sz="1600" dirty="0" smtClean="0">
                <a:solidFill>
                  <a:srgbClr val="FF0000"/>
                </a:solidFill>
                <a:latin typeface="+mn-ea"/>
              </a:rPr>
              <a:t>ショックの定義は、各</a:t>
            </a:r>
            <a:r>
              <a:rPr lang="en-US" altLang="ja-JP" sz="1600" dirty="0" smtClean="0">
                <a:solidFill>
                  <a:srgbClr val="FF0000"/>
                </a:solidFill>
                <a:latin typeface="+mn-ea"/>
              </a:rPr>
              <a:t>MC</a:t>
            </a:r>
            <a:r>
              <a:rPr lang="ja-JP" altLang="en-US" sz="1600" dirty="0" smtClean="0">
                <a:solidFill>
                  <a:srgbClr val="FF0000"/>
                </a:solidFill>
                <a:latin typeface="+mn-ea"/>
              </a:rPr>
              <a:t>協議会・消防本部において予め明確に定義する。（例えば、「</a:t>
            </a:r>
            <a:r>
              <a:rPr lang="ja-JP" altLang="en-US" sz="1600" dirty="0">
                <a:solidFill>
                  <a:srgbClr val="FF0000"/>
                </a:solidFill>
                <a:latin typeface="+mn-ea"/>
              </a:rPr>
              <a:t>収縮期血圧</a:t>
            </a:r>
            <a:r>
              <a:rPr lang="en-US" altLang="ja-JP" sz="1600" dirty="0">
                <a:solidFill>
                  <a:srgbClr val="FF0000"/>
                </a:solidFill>
                <a:latin typeface="+mn-ea"/>
              </a:rPr>
              <a:t>100mmHg</a:t>
            </a:r>
            <a:r>
              <a:rPr lang="ja-JP" altLang="en-US" sz="1600" dirty="0">
                <a:solidFill>
                  <a:srgbClr val="FF0000"/>
                </a:solidFill>
                <a:latin typeface="+mn-ea"/>
              </a:rPr>
              <a:t>以下で、ショックの徴候を伴うもの</a:t>
            </a:r>
            <a:r>
              <a:rPr lang="ja-JP" altLang="en-US" sz="1600" dirty="0" smtClean="0">
                <a:solidFill>
                  <a:srgbClr val="FF0000"/>
                </a:solidFill>
                <a:latin typeface="+mn-ea"/>
              </a:rPr>
              <a:t>」など</a:t>
            </a:r>
            <a:r>
              <a:rPr lang="ja-JP" altLang="en-US" sz="1600" dirty="0">
                <a:solidFill>
                  <a:srgbClr val="FF0000"/>
                </a:solidFill>
                <a:latin typeface="+mn-ea"/>
              </a:rPr>
              <a:t>）</a:t>
            </a:r>
            <a:endParaRPr lang="en-US" altLang="ja-JP" sz="1600" dirty="0" smtClean="0">
              <a:solidFill>
                <a:srgbClr val="FF0000"/>
              </a:solidFill>
              <a:latin typeface="+mn-ea"/>
            </a:endParaRPr>
          </a:p>
          <a:p>
            <a:endParaRPr lang="ja-JP" altLang="en-US" sz="1600" dirty="0">
              <a:latin typeface="+mn-ea"/>
            </a:endParaRPr>
          </a:p>
          <a:p>
            <a:r>
              <a:rPr lang="en-US" altLang="ja-JP" sz="1600" dirty="0">
                <a:latin typeface="+mn-ea"/>
              </a:rPr>
              <a:t>C</a:t>
            </a:r>
            <a:r>
              <a:rPr lang="ja-JP" altLang="en-US" sz="1600" dirty="0" smtClean="0">
                <a:latin typeface="+mn-ea"/>
              </a:rPr>
              <a:t>：</a:t>
            </a:r>
            <a:r>
              <a:rPr lang="ja-JP" altLang="en-US" sz="1600" dirty="0">
                <a:latin typeface="+mn-ea"/>
              </a:rPr>
              <a:t>穿刺する意図をもって、皮膚を穿刺した場合（出血の有無は問わない）を、「静脈路確保試行」とし、皮膚を穿刺した時刻を「静脈路確保試行時刻」（穿刺時刻）とする。</a:t>
            </a:r>
            <a:endParaRPr lang="en-US" altLang="ja-JP" sz="1600" dirty="0">
              <a:latin typeface="+mn-ea"/>
            </a:endParaRPr>
          </a:p>
          <a:p>
            <a:endParaRPr lang="ja-JP" altLang="en-US" sz="1600" dirty="0">
              <a:latin typeface="+mn-ea"/>
            </a:endParaRPr>
          </a:p>
          <a:p>
            <a:r>
              <a:rPr lang="en-US" altLang="ja-JP" sz="1600" dirty="0">
                <a:latin typeface="+mn-ea"/>
              </a:rPr>
              <a:t>D</a:t>
            </a:r>
            <a:r>
              <a:rPr lang="ja-JP" altLang="en-US" sz="1600" dirty="0" smtClean="0">
                <a:latin typeface="+mn-ea"/>
              </a:rPr>
              <a:t>：</a:t>
            </a:r>
            <a:r>
              <a:rPr lang="ja-JP" altLang="en-US" sz="1600" dirty="0">
                <a:latin typeface="+mn-ea"/>
              </a:rPr>
              <a:t>穿刺部の漏れ腫れがなく</a:t>
            </a:r>
            <a:r>
              <a:rPr lang="ja-JP" altLang="en-US" sz="1600" dirty="0" smtClean="0">
                <a:latin typeface="+mn-ea"/>
              </a:rPr>
              <a:t>、静脈内</a:t>
            </a:r>
            <a:r>
              <a:rPr lang="ja-JP" altLang="en-US" sz="1600" dirty="0">
                <a:latin typeface="+mn-ea"/>
              </a:rPr>
              <a:t>への輸液の円滑な流入</a:t>
            </a:r>
            <a:r>
              <a:rPr lang="ja-JP" altLang="en-US" sz="1600" dirty="0" smtClean="0">
                <a:latin typeface="+mn-ea"/>
              </a:rPr>
              <a:t>を一度でも確認</a:t>
            </a:r>
            <a:r>
              <a:rPr lang="ja-JP" altLang="en-US" sz="1600" dirty="0">
                <a:latin typeface="+mn-ea"/>
              </a:rPr>
              <a:t>した場合（テープなどによる固定の有無は問わない）を「静脈路確保</a:t>
            </a:r>
            <a:r>
              <a:rPr lang="ja-JP" altLang="en-US" sz="1600" dirty="0" smtClean="0">
                <a:latin typeface="+mn-ea"/>
              </a:rPr>
              <a:t>」と</a:t>
            </a:r>
            <a:r>
              <a:rPr lang="ja-JP" altLang="en-US" sz="1600" dirty="0">
                <a:latin typeface="+mn-ea"/>
              </a:rPr>
              <a:t>し、</a:t>
            </a:r>
            <a:r>
              <a:rPr lang="ja-JP" altLang="en-US" sz="1600" dirty="0" smtClean="0">
                <a:latin typeface="+mn-ea"/>
              </a:rPr>
              <a:t>その</a:t>
            </a:r>
            <a:r>
              <a:rPr lang="ja-JP" altLang="en-US" sz="1600" dirty="0">
                <a:latin typeface="+mn-ea"/>
              </a:rPr>
              <a:t>時刻</a:t>
            </a:r>
            <a:r>
              <a:rPr lang="ja-JP" altLang="en-US" sz="1600" dirty="0" smtClean="0">
                <a:latin typeface="+mn-ea"/>
              </a:rPr>
              <a:t>を</a:t>
            </a:r>
            <a:r>
              <a:rPr lang="ja-JP" altLang="en-US" sz="1600" dirty="0">
                <a:latin typeface="+mn-ea"/>
              </a:rPr>
              <a:t>「静脈路確保時刻」とする。　</a:t>
            </a:r>
            <a:r>
              <a:rPr lang="en-US" altLang="ja-JP" sz="1600" dirty="0" smtClean="0">
                <a:latin typeface="+mn-ea"/>
              </a:rPr>
              <a:t>D’</a:t>
            </a:r>
            <a:r>
              <a:rPr lang="ja-JP" altLang="en-US" sz="1600" dirty="0" smtClean="0">
                <a:latin typeface="+mn-ea"/>
              </a:rPr>
              <a:t>：</a:t>
            </a:r>
            <a:r>
              <a:rPr lang="en-US" altLang="ja-JP" sz="1600" dirty="0" smtClean="0">
                <a:latin typeface="+mn-ea"/>
              </a:rPr>
              <a:t>C</a:t>
            </a:r>
            <a:r>
              <a:rPr lang="ja-JP" altLang="en-US" sz="1600" dirty="0">
                <a:latin typeface="+mn-ea"/>
              </a:rPr>
              <a:t>から</a:t>
            </a:r>
            <a:r>
              <a:rPr lang="en-US" altLang="ja-JP" sz="1600" dirty="0" smtClean="0">
                <a:latin typeface="+mn-ea"/>
              </a:rPr>
              <a:t>D</a:t>
            </a:r>
            <a:r>
              <a:rPr lang="ja-JP" altLang="en-US" sz="1600" dirty="0" smtClean="0">
                <a:latin typeface="+mn-ea"/>
              </a:rPr>
              <a:t>を除いた事例</a:t>
            </a:r>
            <a:endParaRPr lang="en-US" altLang="ja-JP" sz="1600" dirty="0">
              <a:latin typeface="+mn-ea"/>
            </a:endParaRPr>
          </a:p>
          <a:p>
            <a:endParaRPr lang="ja-JP" altLang="en-US" sz="1600" dirty="0">
              <a:latin typeface="+mn-ea"/>
            </a:endParaRPr>
          </a:p>
          <a:p>
            <a:r>
              <a:rPr lang="en-US" altLang="ja-JP" sz="1600" dirty="0" smtClean="0">
                <a:latin typeface="+mn-ea"/>
              </a:rPr>
              <a:t>E</a:t>
            </a:r>
            <a:r>
              <a:rPr lang="ja-JP" altLang="en-US" sz="1600" dirty="0" smtClean="0">
                <a:latin typeface="+mn-ea"/>
              </a:rPr>
              <a:t>：</a:t>
            </a:r>
            <a:r>
              <a:rPr lang="ja-JP" altLang="en-US" sz="1600" dirty="0" smtClean="0">
                <a:solidFill>
                  <a:srgbClr val="FF0000"/>
                </a:solidFill>
                <a:latin typeface="+mn-ea"/>
              </a:rPr>
              <a:t>医療機関到着時刻（「医師引き継ぎ時刻」でもよい）までに、ショックインデックスの低下した事例。「ショックインデックスの低下」の他に、「</a:t>
            </a:r>
            <a:r>
              <a:rPr lang="ja-JP" altLang="en-US" sz="1600" dirty="0">
                <a:solidFill>
                  <a:srgbClr val="FF0000"/>
                </a:solidFill>
                <a:latin typeface="+mn-ea"/>
              </a:rPr>
              <a:t>収縮</a:t>
            </a:r>
            <a:r>
              <a:rPr lang="ja-JP" altLang="en-US" sz="1600" dirty="0" smtClean="0">
                <a:solidFill>
                  <a:srgbClr val="FF0000"/>
                </a:solidFill>
                <a:latin typeface="+mn-ea"/>
              </a:rPr>
              <a:t>期血圧の１０</a:t>
            </a:r>
            <a:r>
              <a:rPr lang="en-US" altLang="ja-JP" sz="1600" dirty="0" smtClean="0">
                <a:solidFill>
                  <a:srgbClr val="FF0000"/>
                </a:solidFill>
                <a:latin typeface="+mn-ea"/>
              </a:rPr>
              <a:t>mmHg</a:t>
            </a:r>
            <a:r>
              <a:rPr lang="ja-JP" altLang="en-US" sz="1600" dirty="0" smtClean="0">
                <a:solidFill>
                  <a:srgbClr val="FF0000"/>
                </a:solidFill>
                <a:latin typeface="+mn-ea"/>
              </a:rPr>
              <a:t>以上の上昇」、「皮膚の冷感・湿潤の消失などの症状の</a:t>
            </a:r>
            <a:r>
              <a:rPr lang="ja-JP" altLang="en-US" sz="1600" dirty="0">
                <a:solidFill>
                  <a:srgbClr val="FF0000"/>
                </a:solidFill>
                <a:latin typeface="+mn-ea"/>
              </a:rPr>
              <a:t>改善</a:t>
            </a:r>
            <a:r>
              <a:rPr lang="ja-JP" altLang="en-US" sz="1600" dirty="0" smtClean="0">
                <a:solidFill>
                  <a:srgbClr val="FF0000"/>
                </a:solidFill>
                <a:latin typeface="+mn-ea"/>
              </a:rPr>
              <a:t>」などで検証する。</a:t>
            </a:r>
            <a:endParaRPr lang="en-US" altLang="ja-JP" sz="1600" dirty="0" smtClean="0">
              <a:solidFill>
                <a:srgbClr val="FF0000"/>
              </a:solidFill>
              <a:latin typeface="+mn-ea"/>
            </a:endParaRPr>
          </a:p>
          <a:p>
            <a:endParaRPr lang="ja-JP" altLang="en-US" sz="1600" dirty="0">
              <a:latin typeface="+mn-ea"/>
            </a:endParaRPr>
          </a:p>
          <a:p>
            <a:r>
              <a:rPr lang="en-US" altLang="ja-JP" sz="1600" dirty="0">
                <a:latin typeface="+mn-ea"/>
              </a:rPr>
              <a:t>F</a:t>
            </a:r>
            <a:r>
              <a:rPr lang="ja-JP" altLang="en-US" sz="1600" dirty="0" smtClean="0">
                <a:latin typeface="+mn-ea"/>
              </a:rPr>
              <a:t>：</a:t>
            </a:r>
            <a:r>
              <a:rPr lang="ja-JP" altLang="en-US" sz="1600" dirty="0">
                <a:latin typeface="+mn-ea"/>
              </a:rPr>
              <a:t>救急救命士がショック、クラッシュ症候群と判断せずに、</a:t>
            </a:r>
            <a:r>
              <a:rPr lang="ja-JP" altLang="en-US" sz="1600" dirty="0" smtClean="0">
                <a:latin typeface="+mn-ea"/>
              </a:rPr>
              <a:t>医療機関到着後</a:t>
            </a:r>
            <a:r>
              <a:rPr lang="ja-JP" altLang="en-US" sz="1600" dirty="0">
                <a:latin typeface="+mn-ea"/>
              </a:rPr>
              <a:t>にショック、クラッシュ症候群と判断された</a:t>
            </a:r>
            <a:r>
              <a:rPr lang="ja-JP" altLang="en-US" sz="1600" dirty="0" smtClean="0">
                <a:latin typeface="+mn-ea"/>
              </a:rPr>
              <a:t>事例</a:t>
            </a:r>
            <a:endParaRPr lang="en-US" altLang="ja-JP" sz="1600" dirty="0" smtClean="0">
              <a:latin typeface="+mn-ea"/>
            </a:endParaRPr>
          </a:p>
        </p:txBody>
      </p:sp>
    </p:spTree>
    <p:extLst>
      <p:ext uri="{BB962C8B-B14F-4D97-AF65-F5344CB8AC3E}">
        <p14:creationId xmlns:p14="http://schemas.microsoft.com/office/powerpoint/2010/main" val="1854690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15495" y="445787"/>
            <a:ext cx="7879556" cy="369332"/>
          </a:xfrm>
          <a:prstGeom prst="rect">
            <a:avLst/>
          </a:prstGeom>
          <a:solidFill>
            <a:schemeClr val="bg1">
              <a:lumMod val="85000"/>
            </a:schemeClr>
          </a:solidFill>
          <a:ln>
            <a:noFill/>
            <a:prstDash val="lgDash"/>
          </a:ln>
        </p:spPr>
        <p:txBody>
          <a:bodyPr wrap="square" rtlCol="0">
            <a:spAutoFit/>
          </a:bodyPr>
          <a:lstStyle>
            <a:defPPr>
              <a:defRPr lang="ja-JP"/>
            </a:defPPr>
            <a:lvl1pPr algn="ctr">
              <a:defRPr>
                <a:latin typeface="+mn-ea"/>
              </a:defRPr>
            </a:lvl1pPr>
          </a:lstStyle>
          <a:p>
            <a:r>
              <a:rPr lang="ja-JP" altLang="en-US" dirty="0"/>
              <a:t>事後検証のための分析の例　（心肺停止前の静脈路確保と輸液）</a:t>
            </a:r>
            <a:endParaRPr lang="en-US" altLang="ja-JP" dirty="0"/>
          </a:p>
        </p:txBody>
      </p:sp>
      <p:sp>
        <p:nvSpPr>
          <p:cNvPr id="6" name="テキスト ボックス 5"/>
          <p:cNvSpPr txBox="1"/>
          <p:nvPr/>
        </p:nvSpPr>
        <p:spPr>
          <a:xfrm>
            <a:off x="323385" y="978315"/>
            <a:ext cx="8463776" cy="6001643"/>
          </a:xfrm>
          <a:prstGeom prst="rect">
            <a:avLst/>
          </a:prstGeom>
          <a:noFill/>
          <a:ln>
            <a:noFill/>
          </a:ln>
        </p:spPr>
        <p:txBody>
          <a:bodyPr wrap="square" rtlCol="0">
            <a:spAutoFit/>
          </a:bodyPr>
          <a:lstStyle/>
          <a:p>
            <a:r>
              <a:rPr lang="ja-JP" altLang="en-US" sz="1600" dirty="0"/>
              <a:t>・「</a:t>
            </a:r>
            <a:r>
              <a:rPr lang="en-US" altLang="ja-JP" sz="1600" dirty="0"/>
              <a:t>B</a:t>
            </a:r>
            <a:r>
              <a:rPr lang="ja-JP" altLang="en-US" sz="1600" dirty="0"/>
              <a:t>　ショック、クラッシュ症候群</a:t>
            </a:r>
            <a:r>
              <a:rPr lang="ja-JP" altLang="en-US" sz="1600" dirty="0" smtClean="0"/>
              <a:t>」の事例数、</a:t>
            </a:r>
            <a:r>
              <a:rPr lang="en-US" altLang="ja-JP" sz="1600" dirty="0">
                <a:latin typeface="+mn-ea"/>
              </a:rPr>
              <a:t> </a:t>
            </a:r>
            <a:r>
              <a:rPr lang="ja-JP" altLang="en-US" sz="1600" dirty="0" smtClean="0">
                <a:latin typeface="+mn-ea"/>
              </a:rPr>
              <a:t>「</a:t>
            </a:r>
            <a:r>
              <a:rPr lang="en-US" altLang="ja-JP" sz="1600" dirty="0" smtClean="0">
                <a:latin typeface="+mn-ea"/>
              </a:rPr>
              <a:t>C</a:t>
            </a:r>
            <a:r>
              <a:rPr lang="ja-JP" altLang="en-US" sz="1600" dirty="0">
                <a:latin typeface="+mn-ea"/>
              </a:rPr>
              <a:t>　静脈路確保</a:t>
            </a:r>
            <a:r>
              <a:rPr lang="ja-JP" altLang="en-US" sz="1600" dirty="0" smtClean="0">
                <a:latin typeface="+mn-ea"/>
              </a:rPr>
              <a:t>試行」の事例数、</a:t>
            </a:r>
            <a:r>
              <a:rPr lang="ja-JP" altLang="en-US" sz="1600" dirty="0" smtClean="0"/>
              <a:t>静脈</a:t>
            </a:r>
            <a:r>
              <a:rPr lang="ja-JP" altLang="en-US" sz="1600" dirty="0"/>
              <a:t>路確保試行率（</a:t>
            </a:r>
            <a:r>
              <a:rPr lang="en-US" altLang="ja-JP" sz="1600" dirty="0"/>
              <a:t>C/B</a:t>
            </a:r>
            <a:r>
              <a:rPr lang="ja-JP" altLang="en-US" sz="1600" dirty="0"/>
              <a:t>） 、静脈路確保率（</a:t>
            </a:r>
            <a:r>
              <a:rPr lang="en-US" altLang="ja-JP" sz="1600" dirty="0"/>
              <a:t>D/C</a:t>
            </a:r>
            <a:r>
              <a:rPr lang="ja-JP" altLang="en-US" sz="1600" dirty="0" smtClean="0"/>
              <a:t>）、ショック等の種類の</a:t>
            </a:r>
            <a:r>
              <a:rPr lang="ja-JP" altLang="en-US" sz="1600" dirty="0">
                <a:solidFill>
                  <a:prstClr val="black"/>
                </a:solidFill>
                <a:latin typeface="+mj-ea"/>
              </a:rPr>
              <a:t>推移（年毎、四半期毎等）</a:t>
            </a:r>
            <a:endParaRPr lang="en-US" altLang="ja-JP" sz="1600" dirty="0">
              <a:solidFill>
                <a:prstClr val="black"/>
              </a:solidFill>
              <a:latin typeface="+mj-ea"/>
            </a:endParaRPr>
          </a:p>
          <a:p>
            <a:endParaRPr lang="en-US" altLang="ja-JP" sz="1600" dirty="0">
              <a:solidFill>
                <a:prstClr val="black"/>
              </a:solidFill>
              <a:latin typeface="+mj-ea"/>
            </a:endParaRPr>
          </a:p>
          <a:p>
            <a:r>
              <a:rPr lang="ja-JP" altLang="en-US" sz="1600" dirty="0">
                <a:solidFill>
                  <a:prstClr val="black"/>
                </a:solidFill>
                <a:latin typeface="+mj-ea"/>
              </a:rPr>
              <a:t>・</a:t>
            </a:r>
            <a:r>
              <a:rPr lang="ja-JP" altLang="en-US" sz="1600" dirty="0">
                <a:solidFill>
                  <a:prstClr val="black"/>
                </a:solidFill>
                <a:latin typeface="ＭＳ Ｐゴシック" panose="020B0600070205080204" pitchFamily="50" charset="-128"/>
              </a:rPr>
              <a:t> </a:t>
            </a:r>
            <a:r>
              <a:rPr lang="ja-JP" altLang="en-US" sz="1600" dirty="0"/>
              <a:t>「</a:t>
            </a:r>
            <a:r>
              <a:rPr lang="en-US" altLang="ja-JP" sz="1600" dirty="0">
                <a:latin typeface="+mn-ea"/>
              </a:rPr>
              <a:t>B</a:t>
            </a:r>
            <a:r>
              <a:rPr lang="ja-JP" altLang="en-US" sz="1600" dirty="0">
                <a:latin typeface="+mn-ea"/>
              </a:rPr>
              <a:t>　ショック、クラッシュ症候群</a:t>
            </a:r>
            <a:r>
              <a:rPr lang="ja-JP" altLang="en-US" sz="1600" dirty="0" smtClean="0"/>
              <a:t>」の事例と、「</a:t>
            </a:r>
            <a:r>
              <a:rPr lang="en-US" altLang="ja-JP" sz="1600" dirty="0"/>
              <a:t>C</a:t>
            </a:r>
            <a:r>
              <a:rPr lang="ja-JP" altLang="en-US" sz="1600" dirty="0"/>
              <a:t>　静脈路確保試行」</a:t>
            </a:r>
            <a:r>
              <a:rPr lang="ja-JP" altLang="en-US" sz="1600" dirty="0" smtClean="0">
                <a:latin typeface="+mn-ea"/>
              </a:rPr>
              <a:t>の</a:t>
            </a:r>
            <a:r>
              <a:rPr lang="ja-JP" altLang="en-US" sz="1600" dirty="0">
                <a:latin typeface="+mn-ea"/>
              </a:rPr>
              <a:t>事例</a:t>
            </a:r>
            <a:r>
              <a:rPr lang="ja-JP" altLang="en-US" sz="1600" dirty="0" smtClean="0">
                <a:latin typeface="+mn-ea"/>
              </a:rPr>
              <a:t>の</a:t>
            </a:r>
            <a:r>
              <a:rPr lang="ja-JP" altLang="en-US" sz="1600" dirty="0">
                <a:latin typeface="+mn-ea"/>
              </a:rPr>
              <a:t>傷病者の</a:t>
            </a:r>
            <a:r>
              <a:rPr lang="ja-JP" altLang="en-US" sz="1600" dirty="0" smtClean="0">
                <a:latin typeface="+mj-ea"/>
              </a:rPr>
              <a:t>年齢別、性別の</a:t>
            </a:r>
            <a:r>
              <a:rPr lang="ja-JP" altLang="en-US" sz="1600" dirty="0">
                <a:latin typeface="+mj-ea"/>
              </a:rPr>
              <a:t>状況</a:t>
            </a:r>
            <a:endParaRPr lang="en-US" altLang="ja-JP" sz="1600" dirty="0">
              <a:latin typeface="+mj-ea"/>
            </a:endParaRPr>
          </a:p>
          <a:p>
            <a:endParaRPr lang="ja-JP" altLang="en-US" sz="1600" dirty="0"/>
          </a:p>
          <a:p>
            <a:r>
              <a:rPr lang="ja-JP" altLang="en-US" sz="1600" dirty="0"/>
              <a:t>・</a:t>
            </a:r>
            <a:r>
              <a:rPr lang="ja-JP" altLang="en-US" sz="1600" dirty="0" smtClean="0"/>
              <a:t>「</a:t>
            </a:r>
            <a:r>
              <a:rPr lang="en-US" altLang="ja-JP" sz="1600" dirty="0"/>
              <a:t>C</a:t>
            </a:r>
            <a:r>
              <a:rPr lang="ja-JP" altLang="en-US" sz="1600" dirty="0"/>
              <a:t>　静脈路確保試行」の事例と「</a:t>
            </a:r>
            <a:r>
              <a:rPr lang="en-US" altLang="ja-JP" sz="1600" dirty="0"/>
              <a:t>C</a:t>
            </a:r>
            <a:r>
              <a:rPr lang="en-US" altLang="ja-JP" sz="1600" dirty="0" smtClean="0"/>
              <a:t>’</a:t>
            </a:r>
            <a:r>
              <a:rPr lang="ja-JP" altLang="en-US" sz="1600" dirty="0" smtClean="0"/>
              <a:t>　試行</a:t>
            </a:r>
            <a:r>
              <a:rPr lang="ja-JP" altLang="en-US" sz="1600" dirty="0"/>
              <a:t>せず」の事例での</a:t>
            </a:r>
            <a:r>
              <a:rPr lang="ja-JP" altLang="en-US" sz="1600" dirty="0" smtClean="0"/>
              <a:t>、</a:t>
            </a:r>
            <a:r>
              <a:rPr lang="ja-JP" altLang="en-US" sz="1600" dirty="0"/>
              <a:t>現場滞在時間や</a:t>
            </a:r>
            <a:r>
              <a:rPr lang="ja-JP" altLang="en-US" sz="1600" dirty="0" smtClean="0"/>
              <a:t>受入</a:t>
            </a:r>
            <a:r>
              <a:rPr lang="ja-JP" altLang="en-US" sz="1600" dirty="0"/>
              <a:t>医療機関に到着するまでの時間の比較</a:t>
            </a:r>
          </a:p>
          <a:p>
            <a:endParaRPr lang="ja-JP" altLang="en-US" sz="1600" dirty="0"/>
          </a:p>
          <a:p>
            <a:r>
              <a:rPr lang="ja-JP" altLang="en-US" sz="1600" dirty="0" smtClean="0"/>
              <a:t>・</a:t>
            </a:r>
            <a:r>
              <a:rPr lang="ja-JP" altLang="en-US" sz="1600" dirty="0"/>
              <a:t>「</a:t>
            </a:r>
            <a:r>
              <a:rPr lang="en-US" altLang="ja-JP" sz="1600" dirty="0">
                <a:latin typeface="+mn-ea"/>
              </a:rPr>
              <a:t>B</a:t>
            </a:r>
            <a:r>
              <a:rPr lang="ja-JP" altLang="en-US" sz="1600" dirty="0">
                <a:latin typeface="+mn-ea"/>
              </a:rPr>
              <a:t>　ショック、クラッシュ症候群</a:t>
            </a:r>
            <a:r>
              <a:rPr lang="ja-JP" altLang="en-US" sz="1600" dirty="0"/>
              <a:t>」の</a:t>
            </a:r>
            <a:r>
              <a:rPr lang="ja-JP" altLang="en-US" sz="1600" dirty="0" smtClean="0"/>
              <a:t>事例での現着～医療機関到着までの時間と、「</a:t>
            </a:r>
            <a:r>
              <a:rPr lang="en-US" altLang="ja-JP" sz="1600" dirty="0" smtClean="0">
                <a:latin typeface="+mn-ea"/>
              </a:rPr>
              <a:t>D</a:t>
            </a:r>
            <a:r>
              <a:rPr lang="ja-JP" altLang="en-US" sz="1600" dirty="0">
                <a:latin typeface="+mn-ea"/>
              </a:rPr>
              <a:t>　静脈路確保</a:t>
            </a:r>
            <a:r>
              <a:rPr lang="ja-JP" altLang="en-US" sz="1600" dirty="0" smtClean="0"/>
              <a:t>」</a:t>
            </a:r>
            <a:r>
              <a:rPr lang="ja-JP" altLang="en-US" sz="1600" dirty="0"/>
              <a:t>の</a:t>
            </a:r>
            <a:r>
              <a:rPr lang="ja-JP" altLang="en-US" sz="1600" dirty="0" smtClean="0"/>
              <a:t>事例での現着～</a:t>
            </a:r>
            <a:r>
              <a:rPr lang="ja-JP" altLang="en-US" sz="1600" dirty="0">
                <a:latin typeface="+mn-ea"/>
              </a:rPr>
              <a:t> 「穿刺時刻」</a:t>
            </a:r>
            <a:r>
              <a:rPr lang="ja-JP" altLang="en-US" sz="1600" dirty="0" smtClean="0">
                <a:latin typeface="+mn-ea"/>
              </a:rPr>
              <a:t> （もしくは「</a:t>
            </a:r>
            <a:r>
              <a:rPr lang="ja-JP" altLang="en-US" sz="1600" dirty="0">
                <a:latin typeface="+mn-ea"/>
              </a:rPr>
              <a:t>静脈路確保時刻</a:t>
            </a:r>
            <a:r>
              <a:rPr lang="ja-JP" altLang="en-US" sz="1600" dirty="0" smtClean="0">
                <a:latin typeface="+mn-ea"/>
              </a:rPr>
              <a:t>」）</a:t>
            </a:r>
            <a:r>
              <a:rPr lang="ja-JP" altLang="en-US" sz="1600" dirty="0" smtClean="0"/>
              <a:t>までの時間の比較</a:t>
            </a:r>
            <a:endParaRPr lang="en-US" altLang="ja-JP" sz="1600" dirty="0" smtClean="0"/>
          </a:p>
          <a:p>
            <a:endParaRPr lang="ja-JP" altLang="en-US" sz="1600" dirty="0"/>
          </a:p>
          <a:p>
            <a:r>
              <a:rPr lang="ja-JP" altLang="en-US" sz="1600" dirty="0" smtClean="0"/>
              <a:t>・</a:t>
            </a:r>
            <a:r>
              <a:rPr lang="ja-JP" altLang="en-US" sz="1600" dirty="0"/>
              <a:t>「</a:t>
            </a:r>
            <a:r>
              <a:rPr lang="en-US" altLang="ja-JP" sz="1600" dirty="0"/>
              <a:t>C</a:t>
            </a:r>
            <a:r>
              <a:rPr lang="ja-JP" altLang="en-US" sz="1600" dirty="0"/>
              <a:t>　静脈路確保試行」、 「</a:t>
            </a:r>
            <a:r>
              <a:rPr lang="en-US" altLang="ja-JP" sz="1600" dirty="0"/>
              <a:t>D</a:t>
            </a:r>
            <a:r>
              <a:rPr lang="ja-JP" altLang="en-US" sz="1600" dirty="0"/>
              <a:t>　静脈路確保</a:t>
            </a:r>
            <a:r>
              <a:rPr lang="ja-JP" altLang="en-US" sz="1600" dirty="0" smtClean="0"/>
              <a:t>」、</a:t>
            </a:r>
            <a:r>
              <a:rPr lang="ja-JP" altLang="en-US" sz="1600" dirty="0"/>
              <a:t> 「 </a:t>
            </a:r>
            <a:r>
              <a:rPr lang="en-US" altLang="ja-JP" sz="1600" dirty="0"/>
              <a:t>E</a:t>
            </a:r>
            <a:r>
              <a:rPr lang="ja-JP" altLang="en-US" sz="1600" dirty="0"/>
              <a:t>　急速輸液」</a:t>
            </a:r>
            <a:r>
              <a:rPr lang="ja-JP" altLang="en-US" sz="1600" dirty="0" smtClean="0"/>
              <a:t>の</a:t>
            </a:r>
            <a:r>
              <a:rPr lang="ja-JP" altLang="en-US" sz="1600" dirty="0"/>
              <a:t>事例</a:t>
            </a:r>
            <a:r>
              <a:rPr lang="ja-JP" altLang="en-US" sz="1600" dirty="0" smtClean="0"/>
              <a:t>と、「</a:t>
            </a:r>
            <a:r>
              <a:rPr lang="en-US" altLang="ja-JP" sz="1600" dirty="0"/>
              <a:t>C</a:t>
            </a:r>
            <a:r>
              <a:rPr lang="en-US" altLang="ja-JP" sz="1600" dirty="0" smtClean="0"/>
              <a:t>’</a:t>
            </a:r>
            <a:r>
              <a:rPr lang="ja-JP" altLang="en-US" sz="1600" dirty="0" smtClean="0"/>
              <a:t>　試行</a:t>
            </a:r>
            <a:r>
              <a:rPr lang="ja-JP" altLang="en-US" sz="1600" dirty="0"/>
              <a:t>せず」の事例で</a:t>
            </a:r>
            <a:r>
              <a:rPr lang="ja-JP" altLang="en-US" sz="1600" dirty="0" smtClean="0"/>
              <a:t>の医療機関到着</a:t>
            </a:r>
            <a:r>
              <a:rPr lang="ja-JP" altLang="en-US" sz="1600" dirty="0"/>
              <a:t>まで</a:t>
            </a:r>
            <a:r>
              <a:rPr lang="ja-JP" altLang="en-US" sz="1600" dirty="0" smtClean="0"/>
              <a:t>の</a:t>
            </a:r>
            <a:r>
              <a:rPr lang="ja-JP" altLang="en-US" sz="1600" dirty="0"/>
              <a:t>循環状態</a:t>
            </a:r>
            <a:r>
              <a:rPr lang="ja-JP" altLang="en-US" sz="1600" dirty="0" smtClean="0"/>
              <a:t>改善</a:t>
            </a:r>
            <a:r>
              <a:rPr lang="ja-JP" altLang="en-US" sz="1600" dirty="0"/>
              <a:t>事例の比率の</a:t>
            </a:r>
            <a:r>
              <a:rPr lang="ja-JP" altLang="en-US" sz="1600" dirty="0" smtClean="0"/>
              <a:t>比較</a:t>
            </a:r>
            <a:endParaRPr lang="en-US" altLang="ja-JP" sz="1600" dirty="0" smtClean="0"/>
          </a:p>
          <a:p>
            <a:endParaRPr lang="en-US" altLang="ja-JP" sz="1600" dirty="0"/>
          </a:p>
          <a:p>
            <a:r>
              <a:rPr lang="ja-JP" altLang="en-US" sz="1600" dirty="0" smtClean="0"/>
              <a:t>・</a:t>
            </a:r>
            <a:r>
              <a:rPr lang="ja-JP" altLang="en-US" sz="1600" dirty="0" smtClean="0">
                <a:latin typeface="+mn-ea"/>
              </a:rPr>
              <a:t> </a:t>
            </a:r>
            <a:r>
              <a:rPr lang="ja-JP" altLang="en-US" sz="1600" dirty="0" smtClean="0"/>
              <a:t>「</a:t>
            </a:r>
            <a:r>
              <a:rPr lang="en-US" altLang="ja-JP" sz="1600" dirty="0" smtClean="0">
                <a:latin typeface="+mn-ea"/>
              </a:rPr>
              <a:t>B</a:t>
            </a:r>
            <a:r>
              <a:rPr lang="ja-JP" altLang="en-US" sz="1600" dirty="0" smtClean="0">
                <a:latin typeface="+mn-ea"/>
              </a:rPr>
              <a:t>　ショック、クラッシュ症候群</a:t>
            </a:r>
            <a:r>
              <a:rPr lang="ja-JP" altLang="en-US" sz="1600" dirty="0" smtClean="0"/>
              <a:t>」</a:t>
            </a:r>
            <a:r>
              <a:rPr lang="ja-JP" altLang="en-US" sz="1600" dirty="0" smtClean="0">
                <a:latin typeface="+mn-ea"/>
              </a:rPr>
              <a:t>の事例と、</a:t>
            </a:r>
            <a:r>
              <a:rPr lang="ja-JP" altLang="en-US" sz="1600" dirty="0" smtClean="0"/>
              <a:t>「</a:t>
            </a:r>
            <a:r>
              <a:rPr lang="en-US" altLang="ja-JP" sz="1600" dirty="0"/>
              <a:t>C</a:t>
            </a:r>
            <a:r>
              <a:rPr lang="ja-JP" altLang="en-US" sz="1600" dirty="0"/>
              <a:t>　静脈路確保試行」</a:t>
            </a:r>
            <a:r>
              <a:rPr lang="ja-JP" altLang="en-US" sz="1600" dirty="0" smtClean="0">
                <a:latin typeface="+mn-ea"/>
              </a:rPr>
              <a:t>の</a:t>
            </a:r>
            <a:r>
              <a:rPr lang="ja-JP" altLang="en-US" sz="1600" dirty="0">
                <a:latin typeface="+mn-ea"/>
              </a:rPr>
              <a:t>事例での、搬送中の心停止率の</a:t>
            </a:r>
            <a:r>
              <a:rPr lang="ja-JP" altLang="en-US" sz="1600" dirty="0" smtClean="0">
                <a:latin typeface="+mn-ea"/>
              </a:rPr>
              <a:t>比較</a:t>
            </a:r>
            <a:endParaRPr lang="en-US" altLang="ja-JP" sz="1600" dirty="0"/>
          </a:p>
          <a:p>
            <a:endParaRPr lang="en-US" altLang="ja-JP" sz="1600" dirty="0" smtClean="0"/>
          </a:p>
          <a:p>
            <a:r>
              <a:rPr lang="ja-JP" altLang="en-US" sz="1600" dirty="0" smtClean="0"/>
              <a:t>・救急救命士の判断したショック等の種類、原因と、医療</a:t>
            </a:r>
            <a:r>
              <a:rPr lang="ja-JP" altLang="en-US" sz="1600" dirty="0"/>
              <a:t>機関</a:t>
            </a:r>
            <a:r>
              <a:rPr lang="ja-JP" altLang="en-US" sz="1600" dirty="0" smtClean="0"/>
              <a:t>搬送後判断</a:t>
            </a:r>
            <a:r>
              <a:rPr lang="ja-JP" altLang="en-US" sz="1600" dirty="0"/>
              <a:t>と</a:t>
            </a:r>
            <a:r>
              <a:rPr lang="ja-JP" altLang="en-US" sz="1600" dirty="0" smtClean="0"/>
              <a:t>の一致率とその推移</a:t>
            </a:r>
            <a:endParaRPr lang="ja-JP" altLang="en-US" sz="1600" dirty="0"/>
          </a:p>
          <a:p>
            <a:endParaRPr lang="en-US" altLang="ja-JP" sz="1600" dirty="0"/>
          </a:p>
          <a:p>
            <a:r>
              <a:rPr lang="ja-JP" altLang="en-US" sz="1600" dirty="0" smtClean="0"/>
              <a:t>・</a:t>
            </a:r>
            <a:r>
              <a:rPr lang="ja-JP" altLang="en-US" sz="1600" dirty="0" smtClean="0">
                <a:latin typeface="+mn-ea"/>
              </a:rPr>
              <a:t> </a:t>
            </a:r>
            <a:r>
              <a:rPr lang="ja-JP" altLang="en-US" sz="1600" dirty="0"/>
              <a:t>「</a:t>
            </a:r>
            <a:r>
              <a:rPr lang="en-US" altLang="ja-JP" sz="1600" dirty="0">
                <a:latin typeface="+mn-ea"/>
              </a:rPr>
              <a:t>B</a:t>
            </a:r>
            <a:r>
              <a:rPr lang="ja-JP" altLang="en-US" sz="1600" dirty="0">
                <a:latin typeface="+mn-ea"/>
              </a:rPr>
              <a:t>　ショック、クラッシュ症候群</a:t>
            </a:r>
            <a:r>
              <a:rPr lang="ja-JP" altLang="en-US" sz="1600" dirty="0"/>
              <a:t>」</a:t>
            </a:r>
            <a:r>
              <a:rPr lang="ja-JP" altLang="en-US" sz="1600" dirty="0" smtClean="0">
                <a:latin typeface="+mn-ea"/>
              </a:rPr>
              <a:t>の事例と、</a:t>
            </a:r>
            <a:r>
              <a:rPr lang="ja-JP" altLang="en-US" sz="1600" dirty="0" smtClean="0"/>
              <a:t> 「</a:t>
            </a:r>
            <a:r>
              <a:rPr lang="en-US" altLang="ja-JP" sz="1600" dirty="0"/>
              <a:t>C</a:t>
            </a:r>
            <a:r>
              <a:rPr lang="ja-JP" altLang="en-US" sz="1600" dirty="0" smtClean="0"/>
              <a:t>　静脈路確保試行」</a:t>
            </a:r>
            <a:r>
              <a:rPr lang="ja-JP" altLang="en-US" sz="1600" dirty="0" smtClean="0">
                <a:latin typeface="+mn-ea"/>
              </a:rPr>
              <a:t>の事例での、入院率、入院日数、自宅退院率の比較</a:t>
            </a:r>
            <a:endParaRPr lang="en-US" altLang="ja-JP" sz="1600" dirty="0" smtClean="0">
              <a:solidFill>
                <a:prstClr val="black"/>
              </a:solidFill>
              <a:latin typeface="ＭＳ Ｐゴシック" panose="020B0600070205080204" pitchFamily="50" charset="-128"/>
            </a:endParaRPr>
          </a:p>
          <a:p>
            <a:endParaRPr lang="en-US" altLang="ja-JP" sz="1600" dirty="0" smtClean="0"/>
          </a:p>
          <a:p>
            <a:endParaRPr lang="ja-JP" altLang="en-US" sz="1600" dirty="0"/>
          </a:p>
        </p:txBody>
      </p:sp>
      <p:sp>
        <p:nvSpPr>
          <p:cNvPr id="8" name="正方形/長方形 7"/>
          <p:cNvSpPr/>
          <p:nvPr/>
        </p:nvSpPr>
        <p:spPr>
          <a:xfrm>
            <a:off x="323385" y="5362256"/>
            <a:ext cx="8463776" cy="1257620"/>
          </a:xfrm>
          <a:prstGeom prst="rect">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48885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40583" y="66646"/>
            <a:ext cx="7879556" cy="584775"/>
          </a:xfrm>
          <a:prstGeom prst="rect">
            <a:avLst/>
          </a:prstGeom>
          <a:solidFill>
            <a:schemeClr val="bg1">
              <a:lumMod val="85000"/>
            </a:schemeClr>
          </a:solidFill>
          <a:ln>
            <a:noFill/>
            <a:prstDash val="lgDash"/>
          </a:ln>
        </p:spPr>
        <p:txBody>
          <a:bodyPr wrap="square" rtlCol="0">
            <a:spAutoFit/>
          </a:bodyPr>
          <a:lstStyle/>
          <a:p>
            <a:pPr algn="ctr"/>
            <a:r>
              <a:rPr lang="ja-JP" altLang="en-US" dirty="0">
                <a:latin typeface="+mn-ea"/>
              </a:rPr>
              <a:t>血糖測定</a:t>
            </a:r>
            <a:r>
              <a:rPr lang="ja-JP" altLang="en-US" dirty="0" smtClean="0">
                <a:latin typeface="+mn-ea"/>
              </a:rPr>
              <a:t>の全体検証</a:t>
            </a:r>
            <a:endParaRPr lang="en-US" altLang="ja-JP" dirty="0" smtClean="0">
              <a:latin typeface="+mn-ea"/>
            </a:endParaRPr>
          </a:p>
          <a:p>
            <a:pPr algn="ctr"/>
            <a:r>
              <a:rPr lang="ja-JP" altLang="en-US" sz="1400" dirty="0">
                <a:latin typeface="+mn-ea"/>
              </a:rPr>
              <a:t>　　（期間　●●年●●月～●●年●●月、救急隊●●隊、認定救命士●●人）</a:t>
            </a:r>
          </a:p>
        </p:txBody>
      </p:sp>
      <p:sp>
        <p:nvSpPr>
          <p:cNvPr id="5" name="テキスト ボックス 4"/>
          <p:cNvSpPr txBox="1"/>
          <p:nvPr/>
        </p:nvSpPr>
        <p:spPr>
          <a:xfrm>
            <a:off x="174930" y="2456237"/>
            <a:ext cx="2870648" cy="338554"/>
          </a:xfrm>
          <a:prstGeom prst="rect">
            <a:avLst/>
          </a:prstGeom>
          <a:noFill/>
          <a:ln>
            <a:solidFill>
              <a:schemeClr val="tx1"/>
            </a:solidFill>
          </a:ln>
        </p:spPr>
        <p:txBody>
          <a:bodyPr wrap="square" rtlCol="0">
            <a:spAutoFit/>
          </a:bodyPr>
          <a:lstStyle/>
          <a:p>
            <a:r>
              <a:rPr lang="en-US" altLang="ja-JP" sz="1600" dirty="0" smtClean="0">
                <a:latin typeface="+mn-ea"/>
              </a:rPr>
              <a:t>C</a:t>
            </a:r>
            <a:r>
              <a:rPr lang="ja-JP" altLang="en-US" sz="1600" dirty="0">
                <a:latin typeface="+mn-ea"/>
              </a:rPr>
              <a:t>　血糖</a:t>
            </a:r>
            <a:r>
              <a:rPr lang="ja-JP" altLang="en-US" sz="1600" dirty="0" smtClean="0">
                <a:latin typeface="+mn-ea"/>
              </a:rPr>
              <a:t>測定</a:t>
            </a:r>
            <a:r>
              <a:rPr lang="ja-JP" altLang="en-US" sz="1600" dirty="0">
                <a:latin typeface="+mn-ea"/>
              </a:rPr>
              <a:t>試行</a:t>
            </a:r>
            <a:r>
              <a:rPr lang="ja-JP" altLang="en-US" sz="1600" dirty="0" smtClean="0">
                <a:latin typeface="+mn-ea"/>
              </a:rPr>
              <a:t>：</a:t>
            </a:r>
            <a:r>
              <a:rPr lang="ja-JP" altLang="en-US" sz="1600" dirty="0">
                <a:latin typeface="+mn-ea"/>
              </a:rPr>
              <a:t>　</a:t>
            </a:r>
            <a:r>
              <a:rPr lang="en-US" altLang="ja-JP" sz="1600" dirty="0" smtClean="0">
                <a:latin typeface="+mn-ea"/>
              </a:rPr>
              <a:t> </a:t>
            </a:r>
            <a:r>
              <a:rPr lang="ja-JP" altLang="en-US" sz="1600" dirty="0">
                <a:latin typeface="+mn-ea"/>
              </a:rPr>
              <a:t>　●●例　</a:t>
            </a:r>
          </a:p>
        </p:txBody>
      </p:sp>
      <p:sp>
        <p:nvSpPr>
          <p:cNvPr id="7" name="テキスト ボックス 6"/>
          <p:cNvSpPr txBox="1"/>
          <p:nvPr/>
        </p:nvSpPr>
        <p:spPr>
          <a:xfrm>
            <a:off x="174930" y="3890416"/>
            <a:ext cx="2870648" cy="338554"/>
          </a:xfrm>
          <a:prstGeom prst="rect">
            <a:avLst/>
          </a:prstGeom>
          <a:noFill/>
          <a:ln>
            <a:solidFill>
              <a:schemeClr val="tx1"/>
            </a:solidFill>
          </a:ln>
        </p:spPr>
        <p:txBody>
          <a:bodyPr wrap="square" rtlCol="0">
            <a:spAutoFit/>
          </a:bodyPr>
          <a:lstStyle/>
          <a:p>
            <a:r>
              <a:rPr lang="en-US" altLang="ja-JP" sz="1600" dirty="0">
                <a:latin typeface="+mn-ea"/>
              </a:rPr>
              <a:t>D</a:t>
            </a:r>
            <a:r>
              <a:rPr lang="ja-JP" altLang="en-US" sz="1600" dirty="0">
                <a:latin typeface="+mn-ea"/>
              </a:rPr>
              <a:t>　</a:t>
            </a:r>
            <a:r>
              <a:rPr lang="ja-JP" altLang="en-US" sz="1600" dirty="0" smtClean="0">
                <a:latin typeface="+mn-ea"/>
              </a:rPr>
              <a:t>血糖値判明：</a:t>
            </a:r>
            <a:r>
              <a:rPr lang="ja-JP" altLang="en-US" sz="1600" dirty="0">
                <a:latin typeface="+mn-ea"/>
              </a:rPr>
              <a:t>　</a:t>
            </a:r>
            <a:r>
              <a:rPr lang="ja-JP" altLang="en-US" sz="1600" dirty="0" smtClean="0">
                <a:latin typeface="+mn-ea"/>
              </a:rPr>
              <a:t>●</a:t>
            </a:r>
            <a:r>
              <a:rPr lang="ja-JP" altLang="en-US" sz="1600" dirty="0">
                <a:latin typeface="+mn-ea"/>
              </a:rPr>
              <a:t>●例</a:t>
            </a:r>
          </a:p>
        </p:txBody>
      </p:sp>
      <p:cxnSp>
        <p:nvCxnSpPr>
          <p:cNvPr id="9" name="直線矢印コネクタ 8"/>
          <p:cNvCxnSpPr>
            <a:stCxn id="5" idx="2"/>
            <a:endCxn id="7" idx="0"/>
          </p:cNvCxnSpPr>
          <p:nvPr/>
        </p:nvCxnSpPr>
        <p:spPr>
          <a:xfrm>
            <a:off x="1610254" y="2794791"/>
            <a:ext cx="0" cy="10956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カギ線コネクタ 14"/>
          <p:cNvCxnSpPr>
            <a:endCxn id="19" idx="0"/>
          </p:cNvCxnSpPr>
          <p:nvPr/>
        </p:nvCxnSpPr>
        <p:spPr>
          <a:xfrm>
            <a:off x="1610254" y="3593910"/>
            <a:ext cx="3094341" cy="292435"/>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388995" y="3886345"/>
            <a:ext cx="2631199" cy="338554"/>
          </a:xfrm>
          <a:prstGeom prst="rect">
            <a:avLst/>
          </a:prstGeom>
          <a:noFill/>
          <a:ln>
            <a:solidFill>
              <a:schemeClr val="tx1"/>
            </a:solidFill>
          </a:ln>
        </p:spPr>
        <p:txBody>
          <a:bodyPr wrap="square" rtlCol="0">
            <a:spAutoFit/>
          </a:bodyPr>
          <a:lstStyle/>
          <a:p>
            <a:r>
              <a:rPr lang="en-US" altLang="ja-JP" sz="1600" dirty="0">
                <a:latin typeface="+mn-ea"/>
              </a:rPr>
              <a:t>D</a:t>
            </a:r>
            <a:r>
              <a:rPr lang="en-US" altLang="ja-JP" sz="1600" dirty="0" smtClean="0">
                <a:latin typeface="+mn-ea"/>
              </a:rPr>
              <a:t>’</a:t>
            </a:r>
            <a:r>
              <a:rPr lang="ja-JP" altLang="en-US" sz="1600" dirty="0" smtClean="0">
                <a:latin typeface="+mn-ea"/>
              </a:rPr>
              <a:t>測定できず：</a:t>
            </a:r>
            <a:r>
              <a:rPr lang="ja-JP" altLang="en-US" sz="1600" dirty="0">
                <a:latin typeface="+mn-ea"/>
              </a:rPr>
              <a:t>　　●●例</a:t>
            </a:r>
          </a:p>
        </p:txBody>
      </p:sp>
      <p:sp>
        <p:nvSpPr>
          <p:cNvPr id="24" name="テキスト ボックス 23"/>
          <p:cNvSpPr txBox="1"/>
          <p:nvPr/>
        </p:nvSpPr>
        <p:spPr>
          <a:xfrm>
            <a:off x="174930" y="5324594"/>
            <a:ext cx="2870648" cy="338554"/>
          </a:xfrm>
          <a:prstGeom prst="rect">
            <a:avLst/>
          </a:prstGeom>
          <a:noFill/>
          <a:ln>
            <a:solidFill>
              <a:schemeClr val="tx1"/>
            </a:solidFill>
          </a:ln>
        </p:spPr>
        <p:txBody>
          <a:bodyPr wrap="square" rtlCol="0">
            <a:spAutoFit/>
          </a:bodyPr>
          <a:lstStyle/>
          <a:p>
            <a:r>
              <a:rPr lang="en-US" altLang="ja-JP" sz="1600" dirty="0">
                <a:latin typeface="+mn-ea"/>
              </a:rPr>
              <a:t>E</a:t>
            </a:r>
            <a:r>
              <a:rPr lang="ja-JP" altLang="en-US" sz="1600" dirty="0">
                <a:latin typeface="+mn-ea"/>
              </a:rPr>
              <a:t>　血糖値＜</a:t>
            </a:r>
            <a:r>
              <a:rPr lang="en-US" altLang="ja-JP" sz="1600" dirty="0">
                <a:latin typeface="+mn-ea"/>
              </a:rPr>
              <a:t>50mg/dl</a:t>
            </a:r>
            <a:r>
              <a:rPr lang="ja-JP" altLang="en-US" sz="1600" dirty="0" smtClean="0">
                <a:latin typeface="+mn-ea"/>
              </a:rPr>
              <a:t>：●</a:t>
            </a:r>
            <a:r>
              <a:rPr lang="ja-JP" altLang="en-US" sz="1600" dirty="0">
                <a:latin typeface="+mn-ea"/>
              </a:rPr>
              <a:t>●例</a:t>
            </a:r>
          </a:p>
        </p:txBody>
      </p:sp>
      <p:cxnSp>
        <p:nvCxnSpPr>
          <p:cNvPr id="25" name="直線矢印コネクタ 24"/>
          <p:cNvCxnSpPr>
            <a:stCxn id="7" idx="2"/>
            <a:endCxn id="24" idx="0"/>
          </p:cNvCxnSpPr>
          <p:nvPr/>
        </p:nvCxnSpPr>
        <p:spPr>
          <a:xfrm>
            <a:off x="1610254" y="4228970"/>
            <a:ext cx="0" cy="10956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endCxn id="37" idx="0"/>
          </p:cNvCxnSpPr>
          <p:nvPr/>
        </p:nvCxnSpPr>
        <p:spPr>
          <a:xfrm>
            <a:off x="1610254" y="5064452"/>
            <a:ext cx="3096099" cy="260142"/>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3388995" y="5324594"/>
            <a:ext cx="2634715" cy="338554"/>
          </a:xfrm>
          <a:prstGeom prst="rect">
            <a:avLst/>
          </a:prstGeom>
          <a:noFill/>
          <a:ln>
            <a:solidFill>
              <a:schemeClr val="tx1"/>
            </a:solidFill>
          </a:ln>
        </p:spPr>
        <p:txBody>
          <a:bodyPr wrap="square" rtlCol="0">
            <a:spAutoFit/>
          </a:bodyPr>
          <a:lstStyle/>
          <a:p>
            <a:r>
              <a:rPr lang="en-US" altLang="ja-JP" sz="1600" dirty="0">
                <a:latin typeface="+mn-ea"/>
              </a:rPr>
              <a:t>E</a:t>
            </a:r>
            <a:r>
              <a:rPr lang="en-US" altLang="ja-JP" sz="1600" dirty="0" smtClean="0">
                <a:latin typeface="+mn-ea"/>
              </a:rPr>
              <a:t>’</a:t>
            </a:r>
            <a:r>
              <a:rPr lang="ja-JP" altLang="en-US" sz="1600" dirty="0" smtClean="0">
                <a:latin typeface="+mn-ea"/>
              </a:rPr>
              <a:t>血糖値</a:t>
            </a:r>
            <a:r>
              <a:rPr lang="ja-JP" altLang="en-US" sz="1600" dirty="0">
                <a:latin typeface="+mn-ea"/>
              </a:rPr>
              <a:t>≧</a:t>
            </a:r>
            <a:r>
              <a:rPr lang="en-US" altLang="ja-JP" sz="1600" dirty="0">
                <a:latin typeface="+mn-ea"/>
              </a:rPr>
              <a:t>50</a:t>
            </a:r>
            <a:r>
              <a:rPr lang="ja-JP" altLang="en-US" sz="1600" dirty="0">
                <a:latin typeface="+mn-ea"/>
              </a:rPr>
              <a:t>：　</a:t>
            </a:r>
            <a:r>
              <a:rPr lang="ja-JP" altLang="en-US" sz="1600" dirty="0" smtClean="0">
                <a:latin typeface="+mn-ea"/>
              </a:rPr>
              <a:t>●</a:t>
            </a:r>
            <a:r>
              <a:rPr lang="ja-JP" altLang="en-US" sz="1600" dirty="0">
                <a:latin typeface="+mn-ea"/>
              </a:rPr>
              <a:t>●例　</a:t>
            </a:r>
          </a:p>
        </p:txBody>
      </p:sp>
      <p:sp>
        <p:nvSpPr>
          <p:cNvPr id="50" name="テキスト ボックス 49"/>
          <p:cNvSpPr txBox="1"/>
          <p:nvPr/>
        </p:nvSpPr>
        <p:spPr>
          <a:xfrm>
            <a:off x="174929" y="1243701"/>
            <a:ext cx="2869353" cy="338554"/>
          </a:xfrm>
          <a:prstGeom prst="rect">
            <a:avLst/>
          </a:prstGeom>
          <a:noFill/>
          <a:ln>
            <a:solidFill>
              <a:schemeClr val="tx1"/>
            </a:solidFill>
          </a:ln>
        </p:spPr>
        <p:txBody>
          <a:bodyPr wrap="square" rtlCol="0">
            <a:spAutoFit/>
          </a:bodyPr>
          <a:lstStyle/>
          <a:p>
            <a:r>
              <a:rPr lang="en-US" altLang="ja-JP" sz="1600" dirty="0">
                <a:latin typeface="+mn-ea"/>
              </a:rPr>
              <a:t>A</a:t>
            </a:r>
            <a:r>
              <a:rPr lang="ja-JP" altLang="en-US" sz="1600" dirty="0">
                <a:latin typeface="+mn-ea"/>
              </a:rPr>
              <a:t>　</a:t>
            </a:r>
            <a:r>
              <a:rPr lang="ja-JP" altLang="en-US" sz="1600" dirty="0" smtClean="0">
                <a:latin typeface="+mn-ea"/>
              </a:rPr>
              <a:t>全搬送人数：</a:t>
            </a:r>
            <a:r>
              <a:rPr lang="ja-JP" altLang="en-US" sz="1600" dirty="0">
                <a:latin typeface="+mn-ea"/>
              </a:rPr>
              <a:t>　　</a:t>
            </a:r>
            <a:r>
              <a:rPr lang="ja-JP" altLang="en-US" sz="1600" dirty="0" smtClean="0">
                <a:latin typeface="+mn-ea"/>
              </a:rPr>
              <a:t>　　●</a:t>
            </a:r>
            <a:r>
              <a:rPr lang="ja-JP" altLang="en-US" sz="1600" dirty="0">
                <a:latin typeface="+mn-ea"/>
              </a:rPr>
              <a:t>●例　</a:t>
            </a:r>
          </a:p>
        </p:txBody>
      </p:sp>
      <p:sp>
        <p:nvSpPr>
          <p:cNvPr id="53" name="テキスト ボックス 52"/>
          <p:cNvSpPr txBox="1"/>
          <p:nvPr/>
        </p:nvSpPr>
        <p:spPr>
          <a:xfrm>
            <a:off x="3044282" y="2468360"/>
            <a:ext cx="2963437" cy="307777"/>
          </a:xfrm>
          <a:prstGeom prst="rect">
            <a:avLst/>
          </a:prstGeom>
          <a:noFill/>
          <a:ln>
            <a:noFill/>
          </a:ln>
        </p:spPr>
        <p:txBody>
          <a:bodyPr wrap="square" rtlCol="0">
            <a:spAutoFit/>
          </a:bodyPr>
          <a:lstStyle/>
          <a:p>
            <a:r>
              <a:rPr lang="en-US" altLang="ja-JP" sz="1400" dirty="0">
                <a:latin typeface="+mn-ea"/>
              </a:rPr>
              <a:t>※</a:t>
            </a:r>
            <a:r>
              <a:rPr lang="ja-JP" altLang="en-US" sz="1400" dirty="0">
                <a:latin typeface="+mn-ea"/>
              </a:rPr>
              <a:t>血糖</a:t>
            </a:r>
            <a:r>
              <a:rPr lang="ja-JP" altLang="en-US" sz="1400" dirty="0" smtClean="0">
                <a:latin typeface="+mn-ea"/>
              </a:rPr>
              <a:t>測定</a:t>
            </a:r>
            <a:r>
              <a:rPr lang="ja-JP" altLang="en-US" sz="1400" dirty="0">
                <a:latin typeface="+mn-ea"/>
              </a:rPr>
              <a:t>試行</a:t>
            </a:r>
            <a:r>
              <a:rPr lang="ja-JP" altLang="en-US" sz="1400" dirty="0" smtClean="0">
                <a:latin typeface="+mn-ea"/>
              </a:rPr>
              <a:t>率（</a:t>
            </a:r>
            <a:r>
              <a:rPr lang="en-US" altLang="ja-JP" sz="1400" dirty="0" smtClean="0">
                <a:latin typeface="+mn-ea"/>
              </a:rPr>
              <a:t>C/B</a:t>
            </a:r>
            <a:r>
              <a:rPr lang="ja-JP" altLang="en-US" sz="1400" dirty="0" smtClean="0">
                <a:latin typeface="+mn-ea"/>
              </a:rPr>
              <a:t>）</a:t>
            </a:r>
            <a:r>
              <a:rPr lang="en-US" altLang="ja-JP" sz="1400" dirty="0">
                <a:latin typeface="+mn-ea"/>
              </a:rPr>
              <a:t>=</a:t>
            </a:r>
            <a:r>
              <a:rPr lang="ja-JP" altLang="en-US" sz="1400" dirty="0">
                <a:latin typeface="+mn-ea"/>
              </a:rPr>
              <a:t>●●％　</a:t>
            </a:r>
          </a:p>
        </p:txBody>
      </p:sp>
      <p:sp>
        <p:nvSpPr>
          <p:cNvPr id="54" name="テキスト ボックス 53"/>
          <p:cNvSpPr txBox="1"/>
          <p:nvPr/>
        </p:nvSpPr>
        <p:spPr>
          <a:xfrm>
            <a:off x="6020194" y="3886345"/>
            <a:ext cx="2606570" cy="307777"/>
          </a:xfrm>
          <a:prstGeom prst="rect">
            <a:avLst/>
          </a:prstGeom>
          <a:noFill/>
          <a:ln>
            <a:noFill/>
          </a:ln>
        </p:spPr>
        <p:txBody>
          <a:bodyPr wrap="square" rtlCol="0">
            <a:spAutoFit/>
          </a:bodyPr>
          <a:lstStyle/>
          <a:p>
            <a:r>
              <a:rPr lang="en-US" altLang="ja-JP" sz="1400" dirty="0">
                <a:latin typeface="+mn-ea"/>
              </a:rPr>
              <a:t>※</a:t>
            </a:r>
            <a:r>
              <a:rPr lang="ja-JP" altLang="en-US" sz="1400" dirty="0" smtClean="0">
                <a:latin typeface="+mn-ea"/>
              </a:rPr>
              <a:t>血糖値判明率（</a:t>
            </a:r>
            <a:r>
              <a:rPr lang="en-US" altLang="ja-JP" sz="1400" dirty="0">
                <a:latin typeface="+mn-ea"/>
              </a:rPr>
              <a:t>D</a:t>
            </a:r>
            <a:r>
              <a:rPr lang="en-US" altLang="ja-JP" sz="1400" dirty="0" smtClean="0">
                <a:latin typeface="+mn-ea"/>
              </a:rPr>
              <a:t>/C</a:t>
            </a:r>
            <a:r>
              <a:rPr lang="ja-JP" altLang="en-US" sz="1400" dirty="0" smtClean="0">
                <a:latin typeface="+mn-ea"/>
              </a:rPr>
              <a:t>）</a:t>
            </a:r>
            <a:r>
              <a:rPr lang="en-US" altLang="ja-JP" sz="1400" dirty="0">
                <a:latin typeface="+mn-ea"/>
              </a:rPr>
              <a:t>=</a:t>
            </a:r>
            <a:r>
              <a:rPr lang="ja-JP" altLang="en-US" sz="1400" dirty="0">
                <a:latin typeface="+mn-ea"/>
              </a:rPr>
              <a:t>●●％　</a:t>
            </a:r>
          </a:p>
        </p:txBody>
      </p:sp>
      <p:sp>
        <p:nvSpPr>
          <p:cNvPr id="55" name="テキスト ボックス 54"/>
          <p:cNvSpPr txBox="1"/>
          <p:nvPr/>
        </p:nvSpPr>
        <p:spPr>
          <a:xfrm>
            <a:off x="6025353" y="5345969"/>
            <a:ext cx="3219008" cy="307777"/>
          </a:xfrm>
          <a:prstGeom prst="rect">
            <a:avLst/>
          </a:prstGeom>
          <a:noFill/>
          <a:ln>
            <a:noFill/>
          </a:ln>
        </p:spPr>
        <p:txBody>
          <a:bodyPr wrap="square" rtlCol="0">
            <a:spAutoFit/>
          </a:bodyPr>
          <a:lstStyle/>
          <a:p>
            <a:r>
              <a:rPr lang="en-US" altLang="ja-JP" sz="1400" dirty="0" smtClean="0">
                <a:latin typeface="+mn-ea"/>
              </a:rPr>
              <a:t>※50mg/dl</a:t>
            </a:r>
            <a:r>
              <a:rPr lang="ja-JP" altLang="en-US" sz="1400" dirty="0">
                <a:latin typeface="+mn-ea"/>
              </a:rPr>
              <a:t>未満低血糖率</a:t>
            </a:r>
            <a:r>
              <a:rPr lang="ja-JP" altLang="en-US" sz="1400" dirty="0" smtClean="0">
                <a:latin typeface="+mn-ea"/>
              </a:rPr>
              <a:t>（</a:t>
            </a:r>
            <a:r>
              <a:rPr lang="en-US" altLang="ja-JP" sz="1400" dirty="0" smtClean="0">
                <a:latin typeface="+mn-ea"/>
              </a:rPr>
              <a:t>E/D</a:t>
            </a:r>
            <a:r>
              <a:rPr lang="ja-JP" altLang="en-US" sz="1400" dirty="0" smtClean="0">
                <a:latin typeface="+mn-ea"/>
              </a:rPr>
              <a:t>）</a:t>
            </a:r>
            <a:r>
              <a:rPr lang="en-US" altLang="ja-JP" sz="1400" dirty="0">
                <a:latin typeface="+mn-ea"/>
              </a:rPr>
              <a:t>=</a:t>
            </a:r>
            <a:r>
              <a:rPr lang="ja-JP" altLang="en-US" sz="1400" dirty="0">
                <a:latin typeface="+mn-ea"/>
              </a:rPr>
              <a:t>●●％　</a:t>
            </a:r>
          </a:p>
        </p:txBody>
      </p:sp>
      <p:sp>
        <p:nvSpPr>
          <p:cNvPr id="59" name="テキスト ボックス 58"/>
          <p:cNvSpPr txBox="1"/>
          <p:nvPr/>
        </p:nvSpPr>
        <p:spPr>
          <a:xfrm>
            <a:off x="3388995" y="4244566"/>
            <a:ext cx="5755006" cy="646331"/>
          </a:xfrm>
          <a:prstGeom prst="rect">
            <a:avLst/>
          </a:prstGeom>
          <a:noFill/>
          <a:ln>
            <a:noFill/>
          </a:ln>
        </p:spPr>
        <p:txBody>
          <a:bodyPr wrap="square" rtlCol="0">
            <a:spAutoFit/>
          </a:bodyPr>
          <a:lstStyle/>
          <a:p>
            <a:r>
              <a:rPr lang="ja-JP" altLang="en-US" sz="1200" dirty="0" smtClean="0">
                <a:latin typeface="+mn-ea"/>
              </a:rPr>
              <a:t>理由</a:t>
            </a:r>
            <a:endParaRPr lang="en-US" altLang="ja-JP" sz="1200" dirty="0" smtClean="0">
              <a:latin typeface="+mn-ea"/>
            </a:endParaRPr>
          </a:p>
          <a:p>
            <a:r>
              <a:rPr lang="ja-JP" altLang="en-US" sz="1200" dirty="0" smtClean="0">
                <a:latin typeface="+mn-ea"/>
              </a:rPr>
              <a:t>（</a:t>
            </a:r>
            <a:r>
              <a:rPr lang="ja-JP" altLang="en-US" sz="1200" dirty="0">
                <a:latin typeface="+mn-ea"/>
              </a:rPr>
              <a:t>１回目）：血液流出不足●例</a:t>
            </a:r>
            <a:r>
              <a:rPr lang="ja-JP" altLang="en-US" sz="1200" dirty="0" smtClean="0">
                <a:latin typeface="+mn-ea"/>
              </a:rPr>
              <a:t>、吸着</a:t>
            </a:r>
            <a:r>
              <a:rPr lang="ja-JP" altLang="en-US" sz="1200" dirty="0">
                <a:latin typeface="+mn-ea"/>
              </a:rPr>
              <a:t>不足●例、機器</a:t>
            </a:r>
            <a:r>
              <a:rPr lang="ja-JP" altLang="en-US" sz="1200" dirty="0" smtClean="0">
                <a:latin typeface="+mn-ea"/>
              </a:rPr>
              <a:t>作動不良●</a:t>
            </a:r>
            <a:r>
              <a:rPr lang="ja-JP" altLang="en-US" sz="1200" dirty="0">
                <a:latin typeface="+mn-ea"/>
              </a:rPr>
              <a:t>例</a:t>
            </a:r>
            <a:r>
              <a:rPr lang="ja-JP" altLang="en-US" sz="1200" dirty="0" smtClean="0">
                <a:latin typeface="+mn-ea"/>
              </a:rPr>
              <a:t>、その他</a:t>
            </a:r>
            <a:r>
              <a:rPr lang="ja-JP" altLang="en-US" sz="1200" dirty="0">
                <a:latin typeface="+mn-ea"/>
              </a:rPr>
              <a:t>（●）●例</a:t>
            </a:r>
          </a:p>
          <a:p>
            <a:r>
              <a:rPr lang="ja-JP" altLang="en-US" sz="1200" dirty="0" smtClean="0">
                <a:latin typeface="+mn-ea"/>
              </a:rPr>
              <a:t>（</a:t>
            </a:r>
            <a:r>
              <a:rPr lang="ja-JP" altLang="en-US" sz="1200" dirty="0">
                <a:latin typeface="+mn-ea"/>
              </a:rPr>
              <a:t>２回目）：血液流出不足●例</a:t>
            </a:r>
            <a:r>
              <a:rPr lang="ja-JP" altLang="en-US" sz="1200" dirty="0" smtClean="0">
                <a:latin typeface="+mn-ea"/>
              </a:rPr>
              <a:t>、吸着</a:t>
            </a:r>
            <a:r>
              <a:rPr lang="ja-JP" altLang="en-US" sz="1200" dirty="0">
                <a:latin typeface="+mn-ea"/>
              </a:rPr>
              <a:t>不足●例、機器作動不良●例、その他（●）●例</a:t>
            </a:r>
          </a:p>
        </p:txBody>
      </p:sp>
      <p:sp>
        <p:nvSpPr>
          <p:cNvPr id="82" name="テキスト ボックス 81"/>
          <p:cNvSpPr txBox="1"/>
          <p:nvPr/>
        </p:nvSpPr>
        <p:spPr>
          <a:xfrm>
            <a:off x="3388995" y="5686038"/>
            <a:ext cx="1736412" cy="646331"/>
          </a:xfrm>
          <a:prstGeom prst="rect">
            <a:avLst/>
          </a:prstGeom>
          <a:noFill/>
          <a:ln>
            <a:noFill/>
          </a:ln>
        </p:spPr>
        <p:txBody>
          <a:bodyPr wrap="square" rtlCol="0">
            <a:spAutoFit/>
          </a:bodyPr>
          <a:lstStyle/>
          <a:p>
            <a:r>
              <a:rPr lang="en-US" altLang="ja-JP" sz="1200" dirty="0">
                <a:latin typeface="+mn-ea"/>
              </a:rPr>
              <a:t>50</a:t>
            </a:r>
            <a:r>
              <a:rPr lang="ja-JP" altLang="en-US" sz="1200" dirty="0">
                <a:latin typeface="+mn-ea"/>
              </a:rPr>
              <a:t>～</a:t>
            </a:r>
            <a:r>
              <a:rPr lang="en-US" altLang="ja-JP" sz="1200" dirty="0">
                <a:latin typeface="+mn-ea"/>
              </a:rPr>
              <a:t>70mg</a:t>
            </a:r>
            <a:r>
              <a:rPr lang="ja-JP" altLang="en-US" sz="1200" dirty="0">
                <a:latin typeface="+mn-ea"/>
              </a:rPr>
              <a:t>　</a:t>
            </a:r>
            <a:r>
              <a:rPr lang="en-US" altLang="ja-JP" sz="1200" dirty="0">
                <a:latin typeface="+mn-ea"/>
              </a:rPr>
              <a:t>	</a:t>
            </a:r>
            <a:r>
              <a:rPr lang="ja-JP" altLang="en-US" sz="1200" dirty="0">
                <a:latin typeface="+mn-ea"/>
              </a:rPr>
              <a:t>　●●例</a:t>
            </a:r>
            <a:endParaRPr lang="en-US" altLang="ja-JP" sz="1200" dirty="0">
              <a:latin typeface="+mn-ea"/>
            </a:endParaRPr>
          </a:p>
          <a:p>
            <a:r>
              <a:rPr lang="en-US" altLang="ja-JP" sz="1200" dirty="0">
                <a:latin typeface="+mn-ea"/>
              </a:rPr>
              <a:t>71mg</a:t>
            </a:r>
            <a:r>
              <a:rPr lang="ja-JP" altLang="en-US" sz="1200" dirty="0" smtClean="0">
                <a:latin typeface="+mn-ea"/>
              </a:rPr>
              <a:t>～</a:t>
            </a:r>
            <a:r>
              <a:rPr lang="en-US" altLang="ja-JP" sz="1200" dirty="0">
                <a:latin typeface="+mn-ea"/>
              </a:rPr>
              <a:t>249	</a:t>
            </a:r>
            <a:r>
              <a:rPr lang="ja-JP" altLang="en-US" sz="1200" dirty="0">
                <a:latin typeface="+mn-ea"/>
              </a:rPr>
              <a:t>　●●例</a:t>
            </a:r>
            <a:endParaRPr lang="en-US" altLang="ja-JP" sz="1200" dirty="0">
              <a:latin typeface="+mn-ea"/>
            </a:endParaRPr>
          </a:p>
          <a:p>
            <a:r>
              <a:rPr lang="en-US" altLang="ja-JP" sz="1200" dirty="0">
                <a:latin typeface="+mn-ea"/>
              </a:rPr>
              <a:t>250mg</a:t>
            </a:r>
            <a:r>
              <a:rPr lang="ja-JP" altLang="en-US" sz="1200" dirty="0">
                <a:latin typeface="+mn-ea"/>
              </a:rPr>
              <a:t>＜　　　</a:t>
            </a:r>
            <a:r>
              <a:rPr lang="en-US" altLang="ja-JP" sz="1200" dirty="0">
                <a:latin typeface="+mn-ea"/>
              </a:rPr>
              <a:t>	</a:t>
            </a:r>
            <a:r>
              <a:rPr lang="ja-JP" altLang="en-US" sz="1200" dirty="0" smtClean="0">
                <a:latin typeface="+mn-ea"/>
              </a:rPr>
              <a:t>　●</a:t>
            </a:r>
            <a:r>
              <a:rPr lang="ja-JP" altLang="en-US" sz="1200" dirty="0">
                <a:latin typeface="+mn-ea"/>
              </a:rPr>
              <a:t>●例</a:t>
            </a:r>
          </a:p>
        </p:txBody>
      </p:sp>
      <p:sp>
        <p:nvSpPr>
          <p:cNvPr id="84" name="テキスト ボックス 83"/>
          <p:cNvSpPr txBox="1"/>
          <p:nvPr/>
        </p:nvSpPr>
        <p:spPr>
          <a:xfrm>
            <a:off x="5815734" y="1329430"/>
            <a:ext cx="3077736" cy="338554"/>
          </a:xfrm>
          <a:prstGeom prst="rect">
            <a:avLst/>
          </a:prstGeom>
          <a:noFill/>
          <a:ln>
            <a:solidFill>
              <a:schemeClr val="tx1"/>
            </a:solidFill>
            <a:prstDash val="dash"/>
          </a:ln>
        </p:spPr>
        <p:txBody>
          <a:bodyPr wrap="square" rtlCol="0">
            <a:spAutoFit/>
          </a:bodyPr>
          <a:lstStyle/>
          <a:p>
            <a:r>
              <a:rPr lang="en-US" altLang="ja-JP" sz="1600" dirty="0">
                <a:latin typeface="+mn-ea"/>
              </a:rPr>
              <a:t>F</a:t>
            </a:r>
            <a:r>
              <a:rPr lang="ja-JP" altLang="en-US" sz="1600" dirty="0">
                <a:latin typeface="+mn-ea"/>
              </a:rPr>
              <a:t>　測定未実施低血糖例　●●例　</a:t>
            </a:r>
          </a:p>
        </p:txBody>
      </p:sp>
      <p:sp>
        <p:nvSpPr>
          <p:cNvPr id="85" name="テキスト ボックス 84"/>
          <p:cNvSpPr txBox="1"/>
          <p:nvPr/>
        </p:nvSpPr>
        <p:spPr>
          <a:xfrm>
            <a:off x="5792429" y="1680107"/>
            <a:ext cx="3124345" cy="1015663"/>
          </a:xfrm>
          <a:prstGeom prst="rect">
            <a:avLst/>
          </a:prstGeom>
          <a:noFill/>
          <a:ln>
            <a:noFill/>
          </a:ln>
        </p:spPr>
        <p:txBody>
          <a:bodyPr wrap="square" rtlCol="0">
            <a:spAutoFit/>
          </a:bodyPr>
          <a:lstStyle/>
          <a:p>
            <a:pPr algn="ctr"/>
            <a:r>
              <a:rPr lang="ja-JP" altLang="en-US" sz="1200" dirty="0">
                <a:latin typeface="+mn-ea"/>
              </a:rPr>
              <a:t>意識</a:t>
            </a:r>
            <a:r>
              <a:rPr lang="en-US" altLang="ja-JP" sz="1200" dirty="0" smtClean="0">
                <a:latin typeface="+mn-ea"/>
              </a:rPr>
              <a:t>JCS</a:t>
            </a:r>
            <a:r>
              <a:rPr lang="ja-JP" altLang="en-US" sz="1200" dirty="0">
                <a:latin typeface="+mn-ea"/>
              </a:rPr>
              <a:t>≧</a:t>
            </a:r>
            <a:r>
              <a:rPr lang="en-US" altLang="ja-JP" sz="1200" dirty="0" smtClean="0">
                <a:latin typeface="+mn-ea"/>
              </a:rPr>
              <a:t>10</a:t>
            </a:r>
            <a:r>
              <a:rPr lang="ja-JP" altLang="en-US" sz="1200" dirty="0" smtClean="0">
                <a:latin typeface="+mn-ea"/>
              </a:rPr>
              <a:t>　●例</a:t>
            </a:r>
            <a:endParaRPr lang="en-US" altLang="ja-JP" sz="1200" dirty="0" smtClean="0">
              <a:latin typeface="+mn-ea"/>
            </a:endParaRPr>
          </a:p>
          <a:p>
            <a:pPr algn="ctr"/>
            <a:r>
              <a:rPr lang="en-US" altLang="ja-JP" sz="1200" dirty="0" smtClean="0">
                <a:latin typeface="+mn-ea"/>
              </a:rPr>
              <a:t>JCS</a:t>
            </a:r>
            <a:r>
              <a:rPr lang="ja-JP" altLang="en-US" sz="1200" dirty="0" smtClean="0">
                <a:latin typeface="+mn-ea"/>
              </a:rPr>
              <a:t>１桁　●例</a:t>
            </a:r>
            <a:endParaRPr lang="en-US" altLang="ja-JP" sz="1200" dirty="0" smtClean="0">
              <a:latin typeface="+mn-ea"/>
            </a:endParaRPr>
          </a:p>
          <a:p>
            <a:pPr algn="ctr"/>
            <a:r>
              <a:rPr lang="ja-JP" altLang="en-US" sz="1200" dirty="0">
                <a:latin typeface="+mn-ea"/>
              </a:rPr>
              <a:t>理由　病院至近●例、家族等不理解●例、低血糖疑わず●例、その他（●）●例</a:t>
            </a:r>
            <a:endParaRPr lang="en-US" altLang="ja-JP" sz="1200" dirty="0">
              <a:latin typeface="+mn-ea"/>
            </a:endParaRPr>
          </a:p>
          <a:p>
            <a:pPr algn="ctr"/>
            <a:endParaRPr lang="ja-JP" altLang="en-US" sz="1200" dirty="0">
              <a:latin typeface="+mn-ea"/>
            </a:endParaRPr>
          </a:p>
        </p:txBody>
      </p:sp>
      <p:sp>
        <p:nvSpPr>
          <p:cNvPr id="86" name="角丸四角形 85"/>
          <p:cNvSpPr/>
          <p:nvPr/>
        </p:nvSpPr>
        <p:spPr>
          <a:xfrm>
            <a:off x="5592708" y="1243701"/>
            <a:ext cx="3490332" cy="1224659"/>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latin typeface="+mn-ea"/>
            </a:endParaRPr>
          </a:p>
        </p:txBody>
      </p:sp>
      <p:sp>
        <p:nvSpPr>
          <p:cNvPr id="26" name="テキスト ボックス 25"/>
          <p:cNvSpPr txBox="1"/>
          <p:nvPr/>
        </p:nvSpPr>
        <p:spPr>
          <a:xfrm>
            <a:off x="174930" y="1845994"/>
            <a:ext cx="2870648" cy="338554"/>
          </a:xfrm>
          <a:prstGeom prst="rect">
            <a:avLst/>
          </a:prstGeom>
          <a:noFill/>
          <a:ln>
            <a:solidFill>
              <a:schemeClr val="tx1"/>
            </a:solidFill>
          </a:ln>
        </p:spPr>
        <p:txBody>
          <a:bodyPr wrap="square" rtlCol="0">
            <a:spAutoFit/>
          </a:bodyPr>
          <a:lstStyle/>
          <a:p>
            <a:r>
              <a:rPr lang="en-US" altLang="ja-JP" sz="1600" dirty="0">
                <a:latin typeface="+mn-ea"/>
              </a:rPr>
              <a:t>B</a:t>
            </a:r>
            <a:r>
              <a:rPr lang="ja-JP" altLang="en-US" sz="1600" dirty="0">
                <a:latin typeface="+mn-ea"/>
              </a:rPr>
              <a:t>　</a:t>
            </a:r>
            <a:r>
              <a:rPr lang="ja-JP" altLang="en-US" sz="1600" dirty="0" smtClean="0">
                <a:latin typeface="+mn-ea"/>
              </a:rPr>
              <a:t>意識</a:t>
            </a:r>
            <a:r>
              <a:rPr lang="en-US" altLang="ja-JP" sz="1600" dirty="0" smtClean="0">
                <a:latin typeface="+mn-ea"/>
              </a:rPr>
              <a:t>JCS</a:t>
            </a:r>
            <a:r>
              <a:rPr lang="ja-JP" altLang="en-US" sz="1600" dirty="0">
                <a:latin typeface="+mn-ea"/>
              </a:rPr>
              <a:t>≧</a:t>
            </a:r>
            <a:r>
              <a:rPr lang="en-US" altLang="ja-JP" sz="1600" dirty="0" smtClean="0">
                <a:latin typeface="+mn-ea"/>
              </a:rPr>
              <a:t>10</a:t>
            </a:r>
            <a:r>
              <a:rPr lang="ja-JP" altLang="en-US" sz="1600" dirty="0" smtClean="0">
                <a:latin typeface="+mn-ea"/>
              </a:rPr>
              <a:t>：</a:t>
            </a:r>
            <a:r>
              <a:rPr lang="ja-JP" altLang="en-US" sz="1600" dirty="0">
                <a:latin typeface="+mn-ea"/>
              </a:rPr>
              <a:t>　　　</a:t>
            </a:r>
            <a:r>
              <a:rPr lang="ja-JP" altLang="en-US" sz="1600" dirty="0" smtClean="0">
                <a:latin typeface="+mn-ea"/>
              </a:rPr>
              <a:t>●</a:t>
            </a:r>
            <a:r>
              <a:rPr lang="ja-JP" altLang="en-US" sz="1600" dirty="0">
                <a:latin typeface="+mn-ea"/>
              </a:rPr>
              <a:t>●例　</a:t>
            </a:r>
          </a:p>
        </p:txBody>
      </p:sp>
      <p:sp>
        <p:nvSpPr>
          <p:cNvPr id="28" name="テキスト ボックス 27"/>
          <p:cNvSpPr txBox="1"/>
          <p:nvPr/>
        </p:nvSpPr>
        <p:spPr>
          <a:xfrm>
            <a:off x="190831" y="4219572"/>
            <a:ext cx="1188970" cy="461665"/>
          </a:xfrm>
          <a:prstGeom prst="rect">
            <a:avLst/>
          </a:prstGeom>
          <a:noFill/>
          <a:ln>
            <a:noFill/>
          </a:ln>
        </p:spPr>
        <p:txBody>
          <a:bodyPr wrap="square" rtlCol="0">
            <a:spAutoFit/>
          </a:bodyPr>
          <a:lstStyle/>
          <a:p>
            <a:r>
              <a:rPr lang="ja-JP" altLang="en-US" sz="1200" dirty="0" smtClean="0">
                <a:latin typeface="+mn-ea"/>
              </a:rPr>
              <a:t>１回目　●</a:t>
            </a:r>
            <a:r>
              <a:rPr lang="ja-JP" altLang="en-US" sz="1200" dirty="0">
                <a:latin typeface="+mn-ea"/>
              </a:rPr>
              <a:t>●例</a:t>
            </a:r>
            <a:endParaRPr lang="en-US" altLang="ja-JP" sz="1200" dirty="0">
              <a:latin typeface="+mn-ea"/>
            </a:endParaRPr>
          </a:p>
          <a:p>
            <a:r>
              <a:rPr lang="ja-JP" altLang="en-US" sz="1200" dirty="0" smtClean="0">
                <a:latin typeface="+mn-ea"/>
              </a:rPr>
              <a:t>２回目　●</a:t>
            </a:r>
            <a:r>
              <a:rPr lang="ja-JP" altLang="en-US" sz="1200" dirty="0">
                <a:latin typeface="+mn-ea"/>
              </a:rPr>
              <a:t>●例</a:t>
            </a:r>
          </a:p>
        </p:txBody>
      </p:sp>
      <p:sp>
        <p:nvSpPr>
          <p:cNvPr id="30" name="テキスト ボックス 29"/>
          <p:cNvSpPr txBox="1"/>
          <p:nvPr/>
        </p:nvSpPr>
        <p:spPr>
          <a:xfrm>
            <a:off x="174929" y="4634166"/>
            <a:ext cx="1415170" cy="646331"/>
          </a:xfrm>
          <a:prstGeom prst="rect">
            <a:avLst/>
          </a:prstGeom>
          <a:noFill/>
          <a:ln>
            <a:noFill/>
          </a:ln>
        </p:spPr>
        <p:txBody>
          <a:bodyPr wrap="square" rtlCol="0">
            <a:spAutoFit/>
          </a:bodyPr>
          <a:lstStyle/>
          <a:p>
            <a:r>
              <a:rPr lang="ja-JP" altLang="en-US" sz="1200" dirty="0" smtClean="0">
                <a:latin typeface="+mn-ea"/>
              </a:rPr>
              <a:t>救急車外●</a:t>
            </a:r>
            <a:r>
              <a:rPr lang="ja-JP" altLang="en-US" sz="1200" dirty="0">
                <a:latin typeface="+mn-ea"/>
              </a:rPr>
              <a:t>●例</a:t>
            </a:r>
            <a:endParaRPr lang="en-US" altLang="ja-JP" sz="1200" dirty="0">
              <a:latin typeface="+mn-ea"/>
            </a:endParaRPr>
          </a:p>
          <a:p>
            <a:r>
              <a:rPr lang="ja-JP" altLang="en-US" sz="1200" dirty="0">
                <a:latin typeface="+mn-ea"/>
              </a:rPr>
              <a:t>救急車内</a:t>
            </a:r>
            <a:r>
              <a:rPr lang="ja-JP" altLang="en-US" sz="1200" dirty="0" smtClean="0">
                <a:latin typeface="+mn-ea"/>
              </a:rPr>
              <a:t>●</a:t>
            </a:r>
            <a:r>
              <a:rPr lang="ja-JP" altLang="en-US" sz="1200" dirty="0">
                <a:latin typeface="+mn-ea"/>
              </a:rPr>
              <a:t>●</a:t>
            </a:r>
            <a:r>
              <a:rPr lang="ja-JP" altLang="en-US" sz="1200" dirty="0" smtClean="0">
                <a:latin typeface="+mn-ea"/>
              </a:rPr>
              <a:t>例</a:t>
            </a:r>
            <a:endParaRPr lang="en-US" altLang="ja-JP" sz="1200" dirty="0" smtClean="0">
              <a:latin typeface="+mn-ea"/>
            </a:endParaRPr>
          </a:p>
          <a:p>
            <a:r>
              <a:rPr lang="ja-JP" altLang="en-US" sz="1200" dirty="0" smtClean="0">
                <a:latin typeface="+mn-ea"/>
              </a:rPr>
              <a:t>救急車発後●●例</a:t>
            </a:r>
            <a:endParaRPr lang="ja-JP" altLang="en-US" sz="1200" dirty="0">
              <a:latin typeface="+mn-ea"/>
            </a:endParaRPr>
          </a:p>
        </p:txBody>
      </p:sp>
      <p:sp>
        <p:nvSpPr>
          <p:cNvPr id="27" name="テキスト ボックス 26"/>
          <p:cNvSpPr txBox="1"/>
          <p:nvPr/>
        </p:nvSpPr>
        <p:spPr>
          <a:xfrm>
            <a:off x="1652582" y="2806914"/>
            <a:ext cx="1894181" cy="830997"/>
          </a:xfrm>
          <a:prstGeom prst="rect">
            <a:avLst/>
          </a:prstGeom>
          <a:noFill/>
          <a:ln>
            <a:noFill/>
          </a:ln>
        </p:spPr>
        <p:txBody>
          <a:bodyPr wrap="square" rtlCol="0">
            <a:spAutoFit/>
          </a:bodyPr>
          <a:lstStyle/>
          <a:p>
            <a:r>
              <a:rPr lang="en-US" altLang="ja-JP" sz="1200" dirty="0" smtClean="0">
                <a:latin typeface="+mn-ea"/>
              </a:rPr>
              <a:t>JCS</a:t>
            </a:r>
            <a:r>
              <a:rPr lang="ja-JP" altLang="en-US" sz="1200" dirty="0" smtClean="0">
                <a:latin typeface="+mn-ea"/>
              </a:rPr>
              <a:t>　</a:t>
            </a:r>
            <a:r>
              <a:rPr lang="en-US" altLang="ja-JP" sz="1200" dirty="0" smtClean="0">
                <a:latin typeface="+mn-ea"/>
              </a:rPr>
              <a:t>3</a:t>
            </a:r>
            <a:r>
              <a:rPr lang="ja-JP" altLang="en-US" sz="1200" dirty="0" smtClean="0">
                <a:latin typeface="+mn-ea"/>
              </a:rPr>
              <a:t>　●●例</a:t>
            </a:r>
            <a:endParaRPr lang="en-US" altLang="ja-JP" sz="1200" dirty="0">
              <a:latin typeface="+mn-ea"/>
            </a:endParaRPr>
          </a:p>
          <a:p>
            <a:r>
              <a:rPr lang="en-US" altLang="ja-JP" sz="1200" dirty="0" smtClean="0">
                <a:latin typeface="+mn-ea"/>
              </a:rPr>
              <a:t>10</a:t>
            </a:r>
            <a:r>
              <a:rPr lang="ja-JP" altLang="en-US" sz="1200" dirty="0" smtClean="0">
                <a:latin typeface="+mn-ea"/>
              </a:rPr>
              <a:t>　●</a:t>
            </a:r>
            <a:r>
              <a:rPr lang="ja-JP" altLang="en-US" sz="1200" dirty="0">
                <a:latin typeface="+mn-ea"/>
              </a:rPr>
              <a:t>●</a:t>
            </a:r>
            <a:r>
              <a:rPr lang="ja-JP" altLang="en-US" sz="1200" dirty="0" smtClean="0">
                <a:latin typeface="+mn-ea"/>
              </a:rPr>
              <a:t>例　</a:t>
            </a:r>
            <a:r>
              <a:rPr lang="en-US" altLang="ja-JP" sz="1200" dirty="0" smtClean="0">
                <a:latin typeface="+mn-ea"/>
              </a:rPr>
              <a:t>100</a:t>
            </a:r>
            <a:r>
              <a:rPr lang="ja-JP" altLang="en-US" sz="1200" dirty="0">
                <a:latin typeface="+mn-ea"/>
              </a:rPr>
              <a:t>　 ●●例</a:t>
            </a:r>
            <a:r>
              <a:rPr lang="ja-JP" altLang="en-US" sz="1200" dirty="0" smtClean="0">
                <a:latin typeface="+mn-ea"/>
              </a:rPr>
              <a:t>　</a:t>
            </a:r>
            <a:endParaRPr lang="en-US" altLang="ja-JP" sz="1200" dirty="0">
              <a:latin typeface="+mn-ea"/>
            </a:endParaRPr>
          </a:p>
          <a:p>
            <a:r>
              <a:rPr lang="en-US" altLang="ja-JP" sz="1200" dirty="0" smtClean="0">
                <a:latin typeface="+mn-ea"/>
              </a:rPr>
              <a:t>20</a:t>
            </a:r>
            <a:r>
              <a:rPr lang="ja-JP" altLang="en-US" sz="1200" dirty="0">
                <a:latin typeface="+mn-ea"/>
              </a:rPr>
              <a:t>　</a:t>
            </a:r>
            <a:r>
              <a:rPr lang="ja-JP" altLang="en-US" sz="1200" dirty="0" smtClean="0">
                <a:latin typeface="+mn-ea"/>
              </a:rPr>
              <a:t>●</a:t>
            </a:r>
            <a:r>
              <a:rPr lang="ja-JP" altLang="en-US" sz="1200" dirty="0">
                <a:latin typeface="+mn-ea"/>
              </a:rPr>
              <a:t>●</a:t>
            </a:r>
            <a:r>
              <a:rPr lang="ja-JP" altLang="en-US" sz="1200" dirty="0" smtClean="0">
                <a:latin typeface="+mn-ea"/>
              </a:rPr>
              <a:t>例　</a:t>
            </a:r>
            <a:r>
              <a:rPr lang="en-US" altLang="ja-JP" sz="1200" dirty="0" smtClean="0">
                <a:latin typeface="+mn-ea"/>
              </a:rPr>
              <a:t>200</a:t>
            </a:r>
            <a:r>
              <a:rPr lang="ja-JP" altLang="en-US" sz="1200" dirty="0">
                <a:latin typeface="+mn-ea"/>
              </a:rPr>
              <a:t> </a:t>
            </a:r>
            <a:r>
              <a:rPr lang="ja-JP" altLang="en-US" sz="1200" dirty="0" smtClean="0">
                <a:latin typeface="+mn-ea"/>
              </a:rPr>
              <a:t>　●</a:t>
            </a:r>
            <a:r>
              <a:rPr lang="ja-JP" altLang="en-US" sz="1200" dirty="0">
                <a:latin typeface="+mn-ea"/>
              </a:rPr>
              <a:t>●例</a:t>
            </a:r>
            <a:endParaRPr lang="en-US" altLang="ja-JP" sz="1200" dirty="0">
              <a:latin typeface="+mn-ea"/>
            </a:endParaRPr>
          </a:p>
          <a:p>
            <a:r>
              <a:rPr lang="en-US" altLang="ja-JP" sz="1200" dirty="0">
                <a:latin typeface="+mn-ea"/>
              </a:rPr>
              <a:t>30</a:t>
            </a:r>
            <a:r>
              <a:rPr lang="ja-JP" altLang="en-US" sz="1200" dirty="0">
                <a:latin typeface="+mn-ea"/>
              </a:rPr>
              <a:t>　</a:t>
            </a:r>
            <a:r>
              <a:rPr lang="ja-JP" altLang="en-US" sz="1200" dirty="0" smtClean="0">
                <a:latin typeface="+mn-ea"/>
              </a:rPr>
              <a:t>●</a:t>
            </a:r>
            <a:r>
              <a:rPr lang="ja-JP" altLang="en-US" sz="1200" dirty="0">
                <a:latin typeface="+mn-ea"/>
              </a:rPr>
              <a:t>●</a:t>
            </a:r>
            <a:r>
              <a:rPr lang="ja-JP" altLang="en-US" sz="1200" dirty="0" smtClean="0">
                <a:latin typeface="+mn-ea"/>
              </a:rPr>
              <a:t>例　</a:t>
            </a:r>
            <a:r>
              <a:rPr lang="en-US" altLang="ja-JP" sz="1200" dirty="0" smtClean="0">
                <a:latin typeface="+mn-ea"/>
              </a:rPr>
              <a:t>300</a:t>
            </a:r>
            <a:r>
              <a:rPr lang="ja-JP" altLang="en-US" sz="1200" dirty="0" smtClean="0">
                <a:latin typeface="+mn-ea"/>
              </a:rPr>
              <a:t>　 </a:t>
            </a:r>
            <a:r>
              <a:rPr lang="ja-JP" altLang="en-US" sz="1200" dirty="0">
                <a:latin typeface="+mn-ea"/>
              </a:rPr>
              <a:t>●●例</a:t>
            </a:r>
          </a:p>
        </p:txBody>
      </p:sp>
    </p:spTree>
    <p:extLst>
      <p:ext uri="{BB962C8B-B14F-4D97-AF65-F5344CB8AC3E}">
        <p14:creationId xmlns:p14="http://schemas.microsoft.com/office/powerpoint/2010/main" val="1576111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3515</TotalTime>
  <Words>1640</Words>
  <Application>Microsoft Office PowerPoint</Application>
  <PresentationFormat>画面に合わせる (4:3)</PresentationFormat>
  <Paragraphs>359</Paragraphs>
  <Slides>14</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ＭＳ Ｐゴシック</vt:lpstr>
      <vt:lpstr>ＭＳ ゴシック</vt:lpstr>
      <vt:lpstr>ＭＳ 明朝</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seizan tanabe</dc:creator>
  <cp:lastModifiedBy>田邉 晴山</cp:lastModifiedBy>
  <cp:revision>439</cp:revision>
  <cp:lastPrinted>2015-04-06T08:07:24Z</cp:lastPrinted>
  <dcterms:created xsi:type="dcterms:W3CDTF">2014-11-17T05:04:24Z</dcterms:created>
  <dcterms:modified xsi:type="dcterms:W3CDTF">2015-04-06T08:44:35Z</dcterms:modified>
</cp:coreProperties>
</file>